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8"/>
  </p:notesMasterIdLst>
  <p:handoutMasterIdLst>
    <p:handoutMasterId r:id="rId49"/>
  </p:handoutMasterIdLst>
  <p:sldIdLst>
    <p:sldId id="283" r:id="rId5"/>
    <p:sldId id="287" r:id="rId6"/>
    <p:sldId id="260" r:id="rId7"/>
    <p:sldId id="286" r:id="rId8"/>
    <p:sldId id="288" r:id="rId9"/>
    <p:sldId id="262" r:id="rId10"/>
    <p:sldId id="289" r:id="rId11"/>
    <p:sldId id="290" r:id="rId12"/>
    <p:sldId id="264" r:id="rId13"/>
    <p:sldId id="284" r:id="rId14"/>
    <p:sldId id="285" r:id="rId15"/>
    <p:sldId id="266" r:id="rId16"/>
    <p:sldId id="267" r:id="rId17"/>
    <p:sldId id="268" r:id="rId18"/>
    <p:sldId id="269" r:id="rId19"/>
    <p:sldId id="271" r:id="rId20"/>
    <p:sldId id="273" r:id="rId21"/>
    <p:sldId id="291" r:id="rId22"/>
    <p:sldId id="292" r:id="rId23"/>
    <p:sldId id="293" r:id="rId24"/>
    <p:sldId id="294" r:id="rId25"/>
    <p:sldId id="295" r:id="rId26"/>
    <p:sldId id="296" r:id="rId27"/>
    <p:sldId id="301" r:id="rId28"/>
    <p:sldId id="302" r:id="rId29"/>
    <p:sldId id="303" r:id="rId30"/>
    <p:sldId id="297" r:id="rId31"/>
    <p:sldId id="298" r:id="rId32"/>
    <p:sldId id="299" r:id="rId33"/>
    <p:sldId id="300" r:id="rId34"/>
    <p:sldId id="309" r:id="rId35"/>
    <p:sldId id="304" r:id="rId36"/>
    <p:sldId id="305" r:id="rId37"/>
    <p:sldId id="311" r:id="rId38"/>
    <p:sldId id="306" r:id="rId39"/>
    <p:sldId id="307" r:id="rId40"/>
    <p:sldId id="308" r:id="rId41"/>
    <p:sldId id="314" r:id="rId42"/>
    <p:sldId id="315" r:id="rId43"/>
    <p:sldId id="310" r:id="rId44"/>
    <p:sldId id="312" r:id="rId45"/>
    <p:sldId id="313" r:id="rId46"/>
    <p:sldId id="2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88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5733" autoAdjust="0"/>
  </p:normalViewPr>
  <p:slideViewPr>
    <p:cSldViewPr snapToGrid="0">
      <p:cViewPr>
        <p:scale>
          <a:sx n="71" d="100"/>
          <a:sy n="71" d="100"/>
        </p:scale>
        <p:origin x="76" y="-2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2" Type="http://schemas.openxmlformats.org/officeDocument/2006/relationships/hyperlink" Target="https://devopedia.org/machine-learning" TargetMode="External"/><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2" Type="http://schemas.openxmlformats.org/officeDocument/2006/relationships/hyperlink" Target="https://oslerwater.blogspot.com/2010/07/prices-of-hp-pavilion-dv4-1140go-141.html" TargetMode="External"/><Relationship Id="rId1" Type="http://schemas.openxmlformats.org/officeDocument/2006/relationships/image" Target="../media/image7.jpg"/></Relationships>
</file>

<file path=ppt/diagrams/_rels/data3.xml.rels><?xml version="1.0" encoding="UTF-8" standalone="yes"?>
<Relationships xmlns="http://schemas.openxmlformats.org/package/2006/relationships"><Relationship Id="rId2" Type="http://schemas.openxmlformats.org/officeDocument/2006/relationships/hyperlink" Target="https://pixabay.com/en/imac-apple-computer-mac-computer-1094834/" TargetMode="External"/><Relationship Id="rId1" Type="http://schemas.openxmlformats.org/officeDocument/2006/relationships/image" Target="../media/image27.jpg"/></Relationships>
</file>

<file path=ppt/diagrams/_rels/drawing1.xml.rels><?xml version="1.0" encoding="UTF-8" standalone="yes"?>
<Relationships xmlns="http://schemas.openxmlformats.org/package/2006/relationships"><Relationship Id="rId2" Type="http://schemas.openxmlformats.org/officeDocument/2006/relationships/hyperlink" Target="https://devopedia.org/machine-learning" TargetMode="External"/><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openxmlformats.org/officeDocument/2006/relationships/hyperlink" Target="https://oslerwater.blogspot.com/2010/07/prices-of-hp-pavilion-dv4-1140go-141.html" TargetMode="External"/><Relationship Id="rId1" Type="http://schemas.openxmlformats.org/officeDocument/2006/relationships/image" Target="../media/image7.jpg"/></Relationships>
</file>

<file path=ppt/diagrams/_rels/drawing3.xml.rels><?xml version="1.0" encoding="UTF-8" standalone="yes"?>
<Relationships xmlns="http://schemas.openxmlformats.org/package/2006/relationships"><Relationship Id="rId2" Type="http://schemas.openxmlformats.org/officeDocument/2006/relationships/hyperlink" Target="https://pixabay.com/en/imac-apple-computer-mac-computer-1094834/" TargetMode="External"/><Relationship Id="rId1" Type="http://schemas.openxmlformats.org/officeDocument/2006/relationships/image" Target="../media/image27.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B2B24E-2DCE-4938-9D53-62195F0E2738}" type="doc">
      <dgm:prSet loTypeId="urn:microsoft.com/office/officeart/2008/layout/CircularPictureCallout" loCatId="picture" qsTypeId="urn:microsoft.com/office/officeart/2005/8/quickstyle/simple3" qsCatId="simple" csTypeId="urn:microsoft.com/office/officeart/2005/8/colors/accent2_1" csCatId="accent2" phldr="1"/>
      <dgm:spPr/>
    </dgm:pt>
    <dgm:pt modelId="{0207A6F8-A78A-47A1-88C6-E217AAFF5DD6}">
      <dgm:prSet phldrT="[Text]" phldr="1"/>
      <dgm:spPr/>
      <dgm:t>
        <a:bodyPr/>
        <a:lstStyle/>
        <a:p>
          <a:endParaRPr lang="en-IN" dirty="0"/>
        </a:p>
      </dgm:t>
    </dgm:pt>
    <dgm:pt modelId="{79B6E752-1D5C-42F8-90D7-B2E8048F51B7}" type="sibTrans" cxnId="{D11AF855-D278-495B-846C-AD1B86F036FD}">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t="-2000" b="-2000"/>
          </a:stretch>
        </a:blipFill>
      </dgm:spPr>
      <dgm:t>
        <a:bodyPr/>
        <a:lstStyle/>
        <a:p>
          <a:endParaRPr lang="en-IN"/>
        </a:p>
      </dgm:t>
    </dgm:pt>
    <dgm:pt modelId="{827B91C4-B1CE-401E-8D4A-438E102B745C}" type="parTrans" cxnId="{D11AF855-D278-495B-846C-AD1B86F036FD}">
      <dgm:prSet/>
      <dgm:spPr/>
      <dgm:t>
        <a:bodyPr/>
        <a:lstStyle/>
        <a:p>
          <a:endParaRPr lang="en-IN"/>
        </a:p>
      </dgm:t>
    </dgm:pt>
    <dgm:pt modelId="{E97A3C78-E229-4CA0-9533-2A14CB2D7F56}" type="pres">
      <dgm:prSet presAssocID="{81B2B24E-2DCE-4938-9D53-62195F0E2738}" presName="Name0" presStyleCnt="0">
        <dgm:presLayoutVars>
          <dgm:chMax val="7"/>
          <dgm:chPref val="7"/>
          <dgm:dir/>
        </dgm:presLayoutVars>
      </dgm:prSet>
      <dgm:spPr/>
    </dgm:pt>
    <dgm:pt modelId="{C56F2B44-4999-4A63-88DE-99AB2CADC1F4}" type="pres">
      <dgm:prSet presAssocID="{81B2B24E-2DCE-4938-9D53-62195F0E2738}" presName="Name1" presStyleCnt="0"/>
      <dgm:spPr/>
    </dgm:pt>
    <dgm:pt modelId="{5407E9DE-E1F0-4491-A9E2-31404C33A456}" type="pres">
      <dgm:prSet presAssocID="{79B6E752-1D5C-42F8-90D7-B2E8048F51B7}" presName="picture_1" presStyleCnt="0"/>
      <dgm:spPr/>
    </dgm:pt>
    <dgm:pt modelId="{F3681C8C-B02F-4C55-8B70-6315147D961D}" type="pres">
      <dgm:prSet presAssocID="{79B6E752-1D5C-42F8-90D7-B2E8048F51B7}" presName="pictureRepeatNode" presStyleLbl="alignImgPlace1" presStyleIdx="0" presStyleCnt="1" custScaleX="200000" custScaleY="176735" custLinFactNeighborY="-747"/>
      <dgm:spPr/>
    </dgm:pt>
    <dgm:pt modelId="{3E75276C-5A6E-4E3A-B062-E25758F0B68A}" type="pres">
      <dgm:prSet presAssocID="{0207A6F8-A78A-47A1-88C6-E217AAFF5DD6}" presName="text_1" presStyleLbl="node1" presStyleIdx="0" presStyleCnt="0" custFlipVert="1" custFlipHor="1" custScaleX="5088" custScaleY="11393" custLinFactX="29770" custLinFactY="-112419" custLinFactNeighborX="100000" custLinFactNeighborY="-200000">
        <dgm:presLayoutVars>
          <dgm:bulletEnabled val="1"/>
        </dgm:presLayoutVars>
      </dgm:prSet>
      <dgm:spPr/>
    </dgm:pt>
  </dgm:ptLst>
  <dgm:cxnLst>
    <dgm:cxn modelId="{393B2830-BAC2-4317-ABA8-3B91DEA7EA99}" type="presOf" srcId="{0207A6F8-A78A-47A1-88C6-E217AAFF5DD6}" destId="{3E75276C-5A6E-4E3A-B062-E25758F0B68A}" srcOrd="0" destOrd="0" presId="urn:microsoft.com/office/officeart/2008/layout/CircularPictureCallout"/>
    <dgm:cxn modelId="{D11AF855-D278-495B-846C-AD1B86F036FD}" srcId="{81B2B24E-2DCE-4938-9D53-62195F0E2738}" destId="{0207A6F8-A78A-47A1-88C6-E217AAFF5DD6}" srcOrd="0" destOrd="0" parTransId="{827B91C4-B1CE-401E-8D4A-438E102B745C}" sibTransId="{79B6E752-1D5C-42F8-90D7-B2E8048F51B7}"/>
    <dgm:cxn modelId="{B804EC57-FDD9-4EEF-A26B-CF3B6F19746E}" type="presOf" srcId="{81B2B24E-2DCE-4938-9D53-62195F0E2738}" destId="{E97A3C78-E229-4CA0-9533-2A14CB2D7F56}" srcOrd="0" destOrd="0" presId="urn:microsoft.com/office/officeart/2008/layout/CircularPictureCallout"/>
    <dgm:cxn modelId="{704E32DD-22B2-4752-AC44-C49524B9B590}" type="presOf" srcId="{79B6E752-1D5C-42F8-90D7-B2E8048F51B7}" destId="{F3681C8C-B02F-4C55-8B70-6315147D961D}" srcOrd="0" destOrd="0" presId="urn:microsoft.com/office/officeart/2008/layout/CircularPictureCallout"/>
    <dgm:cxn modelId="{3C754333-D9BB-4CA7-AEED-6A109A545570}" type="presParOf" srcId="{E97A3C78-E229-4CA0-9533-2A14CB2D7F56}" destId="{C56F2B44-4999-4A63-88DE-99AB2CADC1F4}" srcOrd="0" destOrd="0" presId="urn:microsoft.com/office/officeart/2008/layout/CircularPictureCallout"/>
    <dgm:cxn modelId="{D63138E1-DD8D-4A53-8D48-3482FE0626D1}" type="presParOf" srcId="{C56F2B44-4999-4A63-88DE-99AB2CADC1F4}" destId="{5407E9DE-E1F0-4491-A9E2-31404C33A456}" srcOrd="0" destOrd="0" presId="urn:microsoft.com/office/officeart/2008/layout/CircularPictureCallout"/>
    <dgm:cxn modelId="{E640C188-0906-4D4B-9C6F-3BB73C7D18B2}" type="presParOf" srcId="{5407E9DE-E1F0-4491-A9E2-31404C33A456}" destId="{F3681C8C-B02F-4C55-8B70-6315147D961D}" srcOrd="0" destOrd="0" presId="urn:microsoft.com/office/officeart/2008/layout/CircularPictureCallout"/>
    <dgm:cxn modelId="{BC0319FB-CFC0-4853-8644-15EFC538DC02}" type="presParOf" srcId="{C56F2B44-4999-4A63-88DE-99AB2CADC1F4}" destId="{3E75276C-5A6E-4E3A-B062-E25758F0B68A}"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81D40E-6A44-4928-A073-3661166FDFA0}"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1B614D1E-D3D3-4E3C-937D-23B199E33703}">
      <dgm:prSet phldrT="[Text]"/>
      <dgm:spPr/>
      <dgm:t>
        <a:bodyPr/>
        <a:lstStyle/>
        <a:p>
          <a:endParaRPr lang="en-IN" dirty="0"/>
        </a:p>
        <a:p>
          <a:endParaRPr lang="en-IN" dirty="0"/>
        </a:p>
      </dgm:t>
    </dgm:pt>
    <dgm:pt modelId="{D6DABBF4-73BD-476C-8CA1-B73EBD6E00C9}" type="sibTrans" cxnId="{09AEB133-F45D-4394-AEA4-BC918DEA1890}">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a:solidFill>
            <a:schemeClr val="accent6">
              <a:lumMod val="5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IN"/>
        </a:p>
      </dgm:t>
    </dgm:pt>
    <dgm:pt modelId="{D0B65862-2F1A-4E12-893B-56089D726E16}" type="parTrans" cxnId="{09AEB133-F45D-4394-AEA4-BC918DEA1890}">
      <dgm:prSet/>
      <dgm:spPr/>
      <dgm:t>
        <a:bodyPr/>
        <a:lstStyle/>
        <a:p>
          <a:endParaRPr lang="en-IN"/>
        </a:p>
      </dgm:t>
    </dgm:pt>
    <dgm:pt modelId="{DDC850BE-CF01-4A85-96D7-E3CC676467EF}" type="pres">
      <dgm:prSet presAssocID="{8981D40E-6A44-4928-A073-3661166FDFA0}" presName="Name0" presStyleCnt="0">
        <dgm:presLayoutVars>
          <dgm:chMax val="7"/>
          <dgm:chPref val="7"/>
          <dgm:dir/>
        </dgm:presLayoutVars>
      </dgm:prSet>
      <dgm:spPr/>
    </dgm:pt>
    <dgm:pt modelId="{E0E5423B-6033-4C8C-A427-E7966CDF3AD9}" type="pres">
      <dgm:prSet presAssocID="{8981D40E-6A44-4928-A073-3661166FDFA0}" presName="Name1" presStyleCnt="0"/>
      <dgm:spPr/>
    </dgm:pt>
    <dgm:pt modelId="{BF031A2E-BE82-402D-AEA1-D65EE9119555}" type="pres">
      <dgm:prSet presAssocID="{D6DABBF4-73BD-476C-8CA1-B73EBD6E00C9}" presName="picture_1" presStyleCnt="0"/>
      <dgm:spPr/>
    </dgm:pt>
    <dgm:pt modelId="{3A5178B1-B991-4A2F-AE85-65426FB4571E}" type="pres">
      <dgm:prSet presAssocID="{D6DABBF4-73BD-476C-8CA1-B73EBD6E00C9}" presName="pictureRepeatNode" presStyleLbl="alignImgPlace1" presStyleIdx="0" presStyleCnt="1" custScaleX="115319" custScaleY="118236" custLinFactNeighborX="21213" custLinFactNeighborY="-41795"/>
      <dgm:spPr/>
    </dgm:pt>
    <dgm:pt modelId="{B3796439-FB18-4860-B216-BE318080D533}" type="pres">
      <dgm:prSet presAssocID="{1B614D1E-D3D3-4E3C-937D-23B199E33703}" presName="text_1" presStyleLbl="node1" presStyleIdx="0" presStyleCnt="0" custLinFactY="47645" custLinFactNeighborX="-56948" custLinFactNeighborY="100000">
        <dgm:presLayoutVars>
          <dgm:bulletEnabled val="1"/>
        </dgm:presLayoutVars>
      </dgm:prSet>
      <dgm:spPr/>
    </dgm:pt>
  </dgm:ptLst>
  <dgm:cxnLst>
    <dgm:cxn modelId="{AE3ABA11-4A6E-4171-B930-3E94C3404B32}" type="presOf" srcId="{1B614D1E-D3D3-4E3C-937D-23B199E33703}" destId="{B3796439-FB18-4860-B216-BE318080D533}" srcOrd="0" destOrd="0" presId="urn:microsoft.com/office/officeart/2008/layout/CircularPictureCallout"/>
    <dgm:cxn modelId="{09AEB133-F45D-4394-AEA4-BC918DEA1890}" srcId="{8981D40E-6A44-4928-A073-3661166FDFA0}" destId="{1B614D1E-D3D3-4E3C-937D-23B199E33703}" srcOrd="0" destOrd="0" parTransId="{D0B65862-2F1A-4E12-893B-56089D726E16}" sibTransId="{D6DABBF4-73BD-476C-8CA1-B73EBD6E00C9}"/>
    <dgm:cxn modelId="{6FC46EAD-698B-4BA2-9AF8-D6FBF59691E0}" type="presOf" srcId="{D6DABBF4-73BD-476C-8CA1-B73EBD6E00C9}" destId="{3A5178B1-B991-4A2F-AE85-65426FB4571E}" srcOrd="0" destOrd="0" presId="urn:microsoft.com/office/officeart/2008/layout/CircularPictureCallout"/>
    <dgm:cxn modelId="{F95557C0-6A0F-45F7-95E1-B4D5F5836DE8}" type="presOf" srcId="{8981D40E-6A44-4928-A073-3661166FDFA0}" destId="{DDC850BE-CF01-4A85-96D7-E3CC676467EF}" srcOrd="0" destOrd="0" presId="urn:microsoft.com/office/officeart/2008/layout/CircularPictureCallout"/>
    <dgm:cxn modelId="{B806E4F4-8EBA-4800-915F-71E7A3EED11B}" type="presParOf" srcId="{DDC850BE-CF01-4A85-96D7-E3CC676467EF}" destId="{E0E5423B-6033-4C8C-A427-E7966CDF3AD9}" srcOrd="0" destOrd="0" presId="urn:microsoft.com/office/officeart/2008/layout/CircularPictureCallout"/>
    <dgm:cxn modelId="{BB4EEE51-5AA6-4FC2-8987-8D21F6F3F8A3}" type="presParOf" srcId="{E0E5423B-6033-4C8C-A427-E7966CDF3AD9}" destId="{BF031A2E-BE82-402D-AEA1-D65EE9119555}" srcOrd="0" destOrd="0" presId="urn:microsoft.com/office/officeart/2008/layout/CircularPictureCallout"/>
    <dgm:cxn modelId="{E94F411B-8659-4DEE-B81D-2FFD767C42DF}" type="presParOf" srcId="{BF031A2E-BE82-402D-AEA1-D65EE9119555}" destId="{3A5178B1-B991-4A2F-AE85-65426FB4571E}" srcOrd="0" destOrd="0" presId="urn:microsoft.com/office/officeart/2008/layout/CircularPictureCallout"/>
    <dgm:cxn modelId="{2729F340-E9B0-411F-AD0A-D6AC8B3C4681}" type="presParOf" srcId="{E0E5423B-6033-4C8C-A427-E7966CDF3AD9}" destId="{B3796439-FB18-4860-B216-BE318080D533}"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C18B1-39E1-4D10-AC36-95F90D5BD0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76091A0-EC35-4994-A732-9CE90F6C8AD5}">
      <dgm:prSet phldrT="[Text]"/>
      <dgm:spPr/>
      <dgm:t>
        <a:bodyPr/>
        <a:lstStyle/>
        <a:p>
          <a:r>
            <a:rPr lang="en-IN" b="1" dirty="0">
              <a:solidFill>
                <a:srgbClr val="FFFF00"/>
              </a:solidFill>
            </a:rPr>
            <a:t>Screen resolution</a:t>
          </a:r>
        </a:p>
      </dgm:t>
    </dgm:pt>
    <dgm:pt modelId="{8BEFAB83-64D6-45BA-955F-DAEB70413CA6}" type="parTrans" cxnId="{8B9C2AA0-2087-4C68-AEAE-D3769F119A04}">
      <dgm:prSet/>
      <dgm:spPr/>
      <dgm:t>
        <a:bodyPr/>
        <a:lstStyle/>
        <a:p>
          <a:endParaRPr lang="en-IN"/>
        </a:p>
      </dgm:t>
    </dgm:pt>
    <dgm:pt modelId="{DDA18C88-258D-4BE6-9B5D-FF55B2FD5B2E}" type="sibTrans" cxnId="{8B9C2AA0-2087-4C68-AEAE-D3769F119A04}">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39000" r="-39000"/>
          </a:stretch>
        </a:blipFill>
      </dgm:spPr>
      <dgm:t>
        <a:bodyPr/>
        <a:lstStyle/>
        <a:p>
          <a:endParaRPr lang="en-IN"/>
        </a:p>
      </dgm:t>
    </dgm:pt>
    <dgm:pt modelId="{A2C4D3DC-8C7D-4D60-A0FA-2DE53AA735E6}" type="pres">
      <dgm:prSet presAssocID="{42BC18B1-39E1-4D10-AC36-95F90D5BD0B5}" presName="Name0" presStyleCnt="0">
        <dgm:presLayoutVars>
          <dgm:chMax val="7"/>
          <dgm:chPref val="7"/>
          <dgm:dir/>
        </dgm:presLayoutVars>
      </dgm:prSet>
      <dgm:spPr/>
    </dgm:pt>
    <dgm:pt modelId="{A0F7190D-D304-4985-B90B-F4F71BA71992}" type="pres">
      <dgm:prSet presAssocID="{42BC18B1-39E1-4D10-AC36-95F90D5BD0B5}" presName="Name1" presStyleCnt="0"/>
      <dgm:spPr/>
    </dgm:pt>
    <dgm:pt modelId="{AB996773-C513-45CF-9D73-7A86D6145D95}" type="pres">
      <dgm:prSet presAssocID="{DDA18C88-258D-4BE6-9B5D-FF55B2FD5B2E}" presName="picture_1" presStyleCnt="0"/>
      <dgm:spPr/>
    </dgm:pt>
    <dgm:pt modelId="{7FAC4A95-CF60-4BF2-B191-7CA3B194F1F8}" type="pres">
      <dgm:prSet presAssocID="{DDA18C88-258D-4BE6-9B5D-FF55B2FD5B2E}" presName="pictureRepeatNode" presStyleLbl="alignImgPlace1" presStyleIdx="0" presStyleCnt="1" custScaleX="200000" custScaleY="200000"/>
      <dgm:spPr/>
    </dgm:pt>
    <dgm:pt modelId="{A6710562-03ED-47C3-8B04-C4238F8B6639}" type="pres">
      <dgm:prSet presAssocID="{A76091A0-EC35-4994-A732-9CE90F6C8AD5}" presName="text_1" presStyleLbl="node1" presStyleIdx="0" presStyleCnt="0" custScaleX="198152" custScaleY="152127">
        <dgm:presLayoutVars>
          <dgm:bulletEnabled val="1"/>
        </dgm:presLayoutVars>
      </dgm:prSet>
      <dgm:spPr/>
    </dgm:pt>
  </dgm:ptLst>
  <dgm:cxnLst>
    <dgm:cxn modelId="{0667042C-8D72-4145-B3DB-95687C9D1B9C}" type="presOf" srcId="{A76091A0-EC35-4994-A732-9CE90F6C8AD5}" destId="{A6710562-03ED-47C3-8B04-C4238F8B6639}" srcOrd="0" destOrd="0" presId="urn:microsoft.com/office/officeart/2008/layout/CircularPictureCallout"/>
    <dgm:cxn modelId="{AF4F1E7F-3001-4E56-8624-542CF8E4154C}" type="presOf" srcId="{42BC18B1-39E1-4D10-AC36-95F90D5BD0B5}" destId="{A2C4D3DC-8C7D-4D60-A0FA-2DE53AA735E6}" srcOrd="0" destOrd="0" presId="urn:microsoft.com/office/officeart/2008/layout/CircularPictureCallout"/>
    <dgm:cxn modelId="{8B9C2AA0-2087-4C68-AEAE-D3769F119A04}" srcId="{42BC18B1-39E1-4D10-AC36-95F90D5BD0B5}" destId="{A76091A0-EC35-4994-A732-9CE90F6C8AD5}" srcOrd="0" destOrd="0" parTransId="{8BEFAB83-64D6-45BA-955F-DAEB70413CA6}" sibTransId="{DDA18C88-258D-4BE6-9B5D-FF55B2FD5B2E}"/>
    <dgm:cxn modelId="{787EEFFC-A431-4CA5-AE82-69697C699C0A}" type="presOf" srcId="{DDA18C88-258D-4BE6-9B5D-FF55B2FD5B2E}" destId="{7FAC4A95-CF60-4BF2-B191-7CA3B194F1F8}" srcOrd="0" destOrd="0" presId="urn:microsoft.com/office/officeart/2008/layout/CircularPictureCallout"/>
    <dgm:cxn modelId="{709A5A31-C1F5-4D3F-B26D-269615F7D26B}" type="presParOf" srcId="{A2C4D3DC-8C7D-4D60-A0FA-2DE53AA735E6}" destId="{A0F7190D-D304-4985-B90B-F4F71BA71992}" srcOrd="0" destOrd="0" presId="urn:microsoft.com/office/officeart/2008/layout/CircularPictureCallout"/>
    <dgm:cxn modelId="{2D9264F4-9611-4F29-BA07-E430EC0E2FEB}" type="presParOf" srcId="{A0F7190D-D304-4985-B90B-F4F71BA71992}" destId="{AB996773-C513-45CF-9D73-7A86D6145D95}" srcOrd="0" destOrd="0" presId="urn:microsoft.com/office/officeart/2008/layout/CircularPictureCallout"/>
    <dgm:cxn modelId="{EEE6E4C2-5F32-4D02-A983-9CC58BDA69F8}" type="presParOf" srcId="{AB996773-C513-45CF-9D73-7A86D6145D95}" destId="{7FAC4A95-CF60-4BF2-B191-7CA3B194F1F8}" srcOrd="0" destOrd="0" presId="urn:microsoft.com/office/officeart/2008/layout/CircularPictureCallout"/>
    <dgm:cxn modelId="{615E4886-C242-4D71-B916-9A65EDD80E4E}" type="presParOf" srcId="{A0F7190D-D304-4985-B90B-F4F71BA71992}" destId="{A6710562-03ED-47C3-8B04-C4238F8B663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E8E196-880A-46A7-8EB8-23FCC54C89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ADAA8A0-93BE-490C-B330-6061828F86B9}">
      <dgm:prSet/>
      <dgm:spPr/>
      <dgm:t>
        <a:bodyPr/>
        <a:lstStyle/>
        <a:p>
          <a:r>
            <a:rPr lang="en-IN" dirty="0"/>
            <a:t>1). Which features have the most significant impact on laptop prices?   </a:t>
          </a:r>
        </a:p>
        <a:p>
          <a:r>
            <a:rPr lang="en-IN" dirty="0"/>
            <a:t> -&gt; The most significant features on price is 'Ram','Gpu brand','os' and'PPi' due to it have strong correlation with price.</a:t>
          </a:r>
        </a:p>
      </dgm:t>
    </dgm:pt>
    <dgm:pt modelId="{2A3213C2-6C11-46DA-9D43-3F696372FD37}" type="parTrans" cxnId="{9F3138FD-3E94-4758-B6CC-CC4085AC49F9}">
      <dgm:prSet/>
      <dgm:spPr/>
      <dgm:t>
        <a:bodyPr/>
        <a:lstStyle/>
        <a:p>
          <a:endParaRPr lang="en-IN"/>
        </a:p>
      </dgm:t>
    </dgm:pt>
    <dgm:pt modelId="{0DE45D0C-3B5C-4E84-983A-B843A62D85B5}" type="sibTrans" cxnId="{9F3138FD-3E94-4758-B6CC-CC4085AC49F9}">
      <dgm:prSet/>
      <dgm:spPr/>
      <dgm:t>
        <a:bodyPr/>
        <a:lstStyle/>
        <a:p>
          <a:endParaRPr lang="en-IN"/>
        </a:p>
      </dgm:t>
    </dgm:pt>
    <dgm:pt modelId="{753ADB74-2366-42C1-9270-A18665377FEE}">
      <dgm:prSet/>
      <dgm:spPr/>
      <dgm:t>
        <a:bodyPr/>
        <a:lstStyle/>
        <a:p>
          <a:r>
            <a:rPr lang="en-IN" dirty="0"/>
            <a:t>2). Does the brand of the laptop significantly influence its price?    </a:t>
          </a:r>
        </a:p>
        <a:p>
          <a:r>
            <a:rPr lang="en-IN" dirty="0"/>
            <a:t>-&gt; Only applies to apple and gaming laptop. But for remaining it depends on the configuration.</a:t>
          </a:r>
        </a:p>
      </dgm:t>
    </dgm:pt>
    <dgm:pt modelId="{E9E4392E-9C28-4CD3-81BB-2B94EEEAE689}" type="parTrans" cxnId="{B49A8791-43BD-4F91-A7A9-55387D3143FA}">
      <dgm:prSet/>
      <dgm:spPr/>
      <dgm:t>
        <a:bodyPr/>
        <a:lstStyle/>
        <a:p>
          <a:endParaRPr lang="en-IN"/>
        </a:p>
      </dgm:t>
    </dgm:pt>
    <dgm:pt modelId="{C45B720F-587F-480F-A41D-7A6074D421AA}" type="sibTrans" cxnId="{B49A8791-43BD-4F91-A7A9-55387D3143FA}">
      <dgm:prSet/>
      <dgm:spPr/>
      <dgm:t>
        <a:bodyPr/>
        <a:lstStyle/>
        <a:p>
          <a:endParaRPr lang="en-IN"/>
        </a:p>
      </dgm:t>
    </dgm:pt>
    <dgm:pt modelId="{39FA16D0-9E53-4AC5-8635-98B88535E867}">
      <dgm:prSet/>
      <dgm:spPr/>
      <dgm:t>
        <a:bodyPr/>
        <a:lstStyle/>
        <a:p>
          <a:r>
            <a:rPr lang="en-IN" dirty="0"/>
            <a:t>3). How well does the model perform on laptops with high-end specifications compared to budget laptops?   </a:t>
          </a:r>
        </a:p>
        <a:p>
          <a:r>
            <a:rPr lang="en-IN" dirty="0"/>
            <a:t> -&gt; Model doesn't differentiate and performs reasonably well on both ends of specifications.</a:t>
          </a:r>
        </a:p>
      </dgm:t>
    </dgm:pt>
    <dgm:pt modelId="{0E38622E-C482-421C-982F-4751682EA7A6}" type="parTrans" cxnId="{1CCBA704-6AA5-4C8C-AACD-DA399BC3B8E2}">
      <dgm:prSet/>
      <dgm:spPr/>
      <dgm:t>
        <a:bodyPr/>
        <a:lstStyle/>
        <a:p>
          <a:endParaRPr lang="en-IN"/>
        </a:p>
      </dgm:t>
    </dgm:pt>
    <dgm:pt modelId="{5488E1BD-8F5E-42D9-B6CF-195960647075}" type="sibTrans" cxnId="{1CCBA704-6AA5-4C8C-AACD-DA399BC3B8E2}">
      <dgm:prSet/>
      <dgm:spPr/>
      <dgm:t>
        <a:bodyPr/>
        <a:lstStyle/>
        <a:p>
          <a:endParaRPr lang="en-IN"/>
        </a:p>
      </dgm:t>
    </dgm:pt>
    <dgm:pt modelId="{DBF78BA6-9EE5-4CE9-9E4A-83B169A78537}">
      <dgm:prSet/>
      <dgm:spPr/>
      <dgm:t>
        <a:bodyPr/>
        <a:lstStyle/>
        <a:p>
          <a:r>
            <a:rPr lang="en-IN" dirty="0"/>
            <a:t>4). What are the limitations and challenges in predicting laptop prices accurately?    </a:t>
          </a:r>
        </a:p>
        <a:p>
          <a:r>
            <a:rPr lang="en-IN" dirty="0"/>
            <a:t>certain brands, configurations etc.</a:t>
          </a:r>
        </a:p>
        <a:p>
          <a:r>
            <a:rPr lang="en-US" dirty="0"/>
            <a:t> -&gt; Major Limitation is lack of sufficient data of most laptop companies which will adversely effect in predictingcertain brands,configurations </a:t>
          </a:r>
          <a:r>
            <a:rPr lang="en-US" dirty="0" err="1"/>
            <a:t>etc</a:t>
          </a:r>
          <a:endParaRPr lang="en-IN" dirty="0"/>
        </a:p>
      </dgm:t>
    </dgm:pt>
    <dgm:pt modelId="{B59428DC-F823-4AA9-A06F-BB2E356EBBF4}" type="parTrans" cxnId="{5A01F6BE-201E-4DFD-A05D-F5EE2DF821A5}">
      <dgm:prSet/>
      <dgm:spPr/>
      <dgm:t>
        <a:bodyPr/>
        <a:lstStyle/>
        <a:p>
          <a:endParaRPr lang="en-IN"/>
        </a:p>
      </dgm:t>
    </dgm:pt>
    <dgm:pt modelId="{BAF7E11B-FA9F-4343-971C-90DE75205C31}" type="sibTrans" cxnId="{5A01F6BE-201E-4DFD-A05D-F5EE2DF821A5}">
      <dgm:prSet/>
      <dgm:spPr/>
      <dgm:t>
        <a:bodyPr/>
        <a:lstStyle/>
        <a:p>
          <a:endParaRPr lang="en-IN"/>
        </a:p>
      </dgm:t>
    </dgm:pt>
    <dgm:pt modelId="{67A7ABED-A55C-4A80-A642-64FA4EFBBFDC}" type="pres">
      <dgm:prSet presAssocID="{82E8E196-880A-46A7-8EB8-23FCC54C8917}" presName="linear" presStyleCnt="0">
        <dgm:presLayoutVars>
          <dgm:animLvl val="lvl"/>
          <dgm:resizeHandles val="exact"/>
        </dgm:presLayoutVars>
      </dgm:prSet>
      <dgm:spPr/>
    </dgm:pt>
    <dgm:pt modelId="{88F9E759-1EDD-4D27-A407-BA75FEE6D411}" type="pres">
      <dgm:prSet presAssocID="{4ADAA8A0-93BE-490C-B330-6061828F86B9}" presName="parentText" presStyleLbl="node1" presStyleIdx="0" presStyleCnt="4">
        <dgm:presLayoutVars>
          <dgm:chMax val="0"/>
          <dgm:bulletEnabled val="1"/>
        </dgm:presLayoutVars>
      </dgm:prSet>
      <dgm:spPr/>
    </dgm:pt>
    <dgm:pt modelId="{C9177ED3-1266-4C0B-B226-87D10E9D23F4}" type="pres">
      <dgm:prSet presAssocID="{0DE45D0C-3B5C-4E84-983A-B843A62D85B5}" presName="spacer" presStyleCnt="0"/>
      <dgm:spPr/>
    </dgm:pt>
    <dgm:pt modelId="{18B29A2A-9F7F-4E79-A334-309015333CCD}" type="pres">
      <dgm:prSet presAssocID="{753ADB74-2366-42C1-9270-A18665377FEE}" presName="parentText" presStyleLbl="node1" presStyleIdx="1" presStyleCnt="4">
        <dgm:presLayoutVars>
          <dgm:chMax val="0"/>
          <dgm:bulletEnabled val="1"/>
        </dgm:presLayoutVars>
      </dgm:prSet>
      <dgm:spPr/>
    </dgm:pt>
    <dgm:pt modelId="{770A68EB-F11E-47DA-BC2E-D36088D06A29}" type="pres">
      <dgm:prSet presAssocID="{C45B720F-587F-480F-A41D-7A6074D421AA}" presName="spacer" presStyleCnt="0"/>
      <dgm:spPr/>
    </dgm:pt>
    <dgm:pt modelId="{DFB2EB62-B58A-4809-8F73-D14C75843D05}" type="pres">
      <dgm:prSet presAssocID="{39FA16D0-9E53-4AC5-8635-98B88535E867}" presName="parentText" presStyleLbl="node1" presStyleIdx="2" presStyleCnt="4">
        <dgm:presLayoutVars>
          <dgm:chMax val="0"/>
          <dgm:bulletEnabled val="1"/>
        </dgm:presLayoutVars>
      </dgm:prSet>
      <dgm:spPr/>
    </dgm:pt>
    <dgm:pt modelId="{8DF2CCB6-F3BA-4DAB-A3ED-9099A21D04FB}" type="pres">
      <dgm:prSet presAssocID="{5488E1BD-8F5E-42D9-B6CF-195960647075}" presName="spacer" presStyleCnt="0"/>
      <dgm:spPr/>
    </dgm:pt>
    <dgm:pt modelId="{DAF02BA5-228E-4B9B-A3F2-C047D4BE6A2A}" type="pres">
      <dgm:prSet presAssocID="{DBF78BA6-9EE5-4CE9-9E4A-83B169A78537}" presName="parentText" presStyleLbl="node1" presStyleIdx="3" presStyleCnt="4">
        <dgm:presLayoutVars>
          <dgm:chMax val="0"/>
          <dgm:bulletEnabled val="1"/>
        </dgm:presLayoutVars>
      </dgm:prSet>
      <dgm:spPr/>
    </dgm:pt>
  </dgm:ptLst>
  <dgm:cxnLst>
    <dgm:cxn modelId="{1CCBA704-6AA5-4C8C-AACD-DA399BC3B8E2}" srcId="{82E8E196-880A-46A7-8EB8-23FCC54C8917}" destId="{39FA16D0-9E53-4AC5-8635-98B88535E867}" srcOrd="2" destOrd="0" parTransId="{0E38622E-C482-421C-982F-4751682EA7A6}" sibTransId="{5488E1BD-8F5E-42D9-B6CF-195960647075}"/>
    <dgm:cxn modelId="{E3F5A970-AF8B-4987-9B30-10DB8BA77055}" type="presOf" srcId="{4ADAA8A0-93BE-490C-B330-6061828F86B9}" destId="{88F9E759-1EDD-4D27-A407-BA75FEE6D411}" srcOrd="0" destOrd="0" presId="urn:microsoft.com/office/officeart/2005/8/layout/vList2"/>
    <dgm:cxn modelId="{0A859B74-072F-4F6C-A8FD-4B423F628F12}" type="presOf" srcId="{82E8E196-880A-46A7-8EB8-23FCC54C8917}" destId="{67A7ABED-A55C-4A80-A642-64FA4EFBBFDC}" srcOrd="0" destOrd="0" presId="urn:microsoft.com/office/officeart/2005/8/layout/vList2"/>
    <dgm:cxn modelId="{BBDF7680-30AC-4438-A635-0752373B3773}" type="presOf" srcId="{753ADB74-2366-42C1-9270-A18665377FEE}" destId="{18B29A2A-9F7F-4E79-A334-309015333CCD}" srcOrd="0" destOrd="0" presId="urn:microsoft.com/office/officeart/2005/8/layout/vList2"/>
    <dgm:cxn modelId="{B49A8791-43BD-4F91-A7A9-55387D3143FA}" srcId="{82E8E196-880A-46A7-8EB8-23FCC54C8917}" destId="{753ADB74-2366-42C1-9270-A18665377FEE}" srcOrd="1" destOrd="0" parTransId="{E9E4392E-9C28-4CD3-81BB-2B94EEEAE689}" sibTransId="{C45B720F-587F-480F-A41D-7A6074D421AA}"/>
    <dgm:cxn modelId="{379253A4-9E11-48D4-B734-EDB3B093A3D8}" type="presOf" srcId="{DBF78BA6-9EE5-4CE9-9E4A-83B169A78537}" destId="{DAF02BA5-228E-4B9B-A3F2-C047D4BE6A2A}" srcOrd="0" destOrd="0" presId="urn:microsoft.com/office/officeart/2005/8/layout/vList2"/>
    <dgm:cxn modelId="{5A01F6BE-201E-4DFD-A05D-F5EE2DF821A5}" srcId="{82E8E196-880A-46A7-8EB8-23FCC54C8917}" destId="{DBF78BA6-9EE5-4CE9-9E4A-83B169A78537}" srcOrd="3" destOrd="0" parTransId="{B59428DC-F823-4AA9-A06F-BB2E356EBBF4}" sibTransId="{BAF7E11B-FA9F-4343-971C-90DE75205C31}"/>
    <dgm:cxn modelId="{45788FDE-CBFC-4F8C-B319-39AAC3A2F47D}" type="presOf" srcId="{39FA16D0-9E53-4AC5-8635-98B88535E867}" destId="{DFB2EB62-B58A-4809-8F73-D14C75843D05}" srcOrd="0" destOrd="0" presId="urn:microsoft.com/office/officeart/2005/8/layout/vList2"/>
    <dgm:cxn modelId="{9F3138FD-3E94-4758-B6CC-CC4085AC49F9}" srcId="{82E8E196-880A-46A7-8EB8-23FCC54C8917}" destId="{4ADAA8A0-93BE-490C-B330-6061828F86B9}" srcOrd="0" destOrd="0" parTransId="{2A3213C2-6C11-46DA-9D43-3F696372FD37}" sibTransId="{0DE45D0C-3B5C-4E84-983A-B843A62D85B5}"/>
    <dgm:cxn modelId="{B3AF5E75-7E97-4CE0-998D-3828DABD7DE8}" type="presParOf" srcId="{67A7ABED-A55C-4A80-A642-64FA4EFBBFDC}" destId="{88F9E759-1EDD-4D27-A407-BA75FEE6D411}" srcOrd="0" destOrd="0" presId="urn:microsoft.com/office/officeart/2005/8/layout/vList2"/>
    <dgm:cxn modelId="{08F31671-326E-47BA-ADA0-1FA44A433F99}" type="presParOf" srcId="{67A7ABED-A55C-4A80-A642-64FA4EFBBFDC}" destId="{C9177ED3-1266-4C0B-B226-87D10E9D23F4}" srcOrd="1" destOrd="0" presId="urn:microsoft.com/office/officeart/2005/8/layout/vList2"/>
    <dgm:cxn modelId="{CAC9C7D6-4AA2-472E-85E5-AF8BDB14D10C}" type="presParOf" srcId="{67A7ABED-A55C-4A80-A642-64FA4EFBBFDC}" destId="{18B29A2A-9F7F-4E79-A334-309015333CCD}" srcOrd="2" destOrd="0" presId="urn:microsoft.com/office/officeart/2005/8/layout/vList2"/>
    <dgm:cxn modelId="{057E6DAA-6AE8-4B52-A561-188209C67F5B}" type="presParOf" srcId="{67A7ABED-A55C-4A80-A642-64FA4EFBBFDC}" destId="{770A68EB-F11E-47DA-BC2E-D36088D06A29}" srcOrd="3" destOrd="0" presId="urn:microsoft.com/office/officeart/2005/8/layout/vList2"/>
    <dgm:cxn modelId="{84058D1F-A975-4E17-A34A-C829BBEEDD69}" type="presParOf" srcId="{67A7ABED-A55C-4A80-A642-64FA4EFBBFDC}" destId="{DFB2EB62-B58A-4809-8F73-D14C75843D05}" srcOrd="4" destOrd="0" presId="urn:microsoft.com/office/officeart/2005/8/layout/vList2"/>
    <dgm:cxn modelId="{A76F7762-295F-4FA9-8552-FCCFC28141C7}" type="presParOf" srcId="{67A7ABED-A55C-4A80-A642-64FA4EFBBFDC}" destId="{8DF2CCB6-F3BA-4DAB-A3ED-9099A21D04FB}" srcOrd="5" destOrd="0" presId="urn:microsoft.com/office/officeart/2005/8/layout/vList2"/>
    <dgm:cxn modelId="{53F134DD-FAAD-47A2-9FDA-D56C62EBCDB6}" type="presParOf" srcId="{67A7ABED-A55C-4A80-A642-64FA4EFBBFDC}" destId="{DAF02BA5-228E-4B9B-A3F2-C047D4BE6A2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81C8C-B02F-4C55-8B70-6315147D961D}">
      <dsp:nvSpPr>
        <dsp:cNvPr id="0" name=""/>
        <dsp:cNvSpPr/>
      </dsp:nvSpPr>
      <dsp:spPr>
        <a:xfrm>
          <a:off x="0" y="-4"/>
          <a:ext cx="4798499" cy="4240313"/>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2000" b="-2000"/>
          </a:stretch>
        </a:blip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E75276C-5A6E-4E3A-B062-E25758F0B68A}">
      <dsp:nvSpPr>
        <dsp:cNvPr id="0" name=""/>
        <dsp:cNvSpPr/>
      </dsp:nvSpPr>
      <dsp:spPr>
        <a:xfrm flipH="1" flipV="1">
          <a:off x="4352829" y="71718"/>
          <a:ext cx="78127" cy="90204"/>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IN" sz="500" kern="1200" dirty="0"/>
        </a:p>
      </dsp:txBody>
      <dsp:txXfrm rot="10800000">
        <a:off x="4352829" y="71718"/>
        <a:ext cx="78127" cy="90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178B1-B991-4A2F-AE85-65426FB4571E}">
      <dsp:nvSpPr>
        <dsp:cNvPr id="0" name=""/>
        <dsp:cNvSpPr/>
      </dsp:nvSpPr>
      <dsp:spPr>
        <a:xfrm>
          <a:off x="1210694" y="0"/>
          <a:ext cx="2196826" cy="2252395"/>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12700" cap="flat" cmpd="sng" algn="ctr">
          <a:solidFill>
            <a:schemeClr val="accent6">
              <a:lumMod val="50000"/>
            </a:schemeClr>
          </a:solid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 modelId="{B3796439-FB18-4860-B216-BE318080D533}">
      <dsp:nvSpPr>
        <dsp:cNvPr id="0" name=""/>
        <dsp:cNvSpPr/>
      </dsp:nvSpPr>
      <dsp:spPr>
        <a:xfrm>
          <a:off x="601089" y="2892225"/>
          <a:ext cx="1219200" cy="62865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00100">
            <a:lnSpc>
              <a:spcPct val="90000"/>
            </a:lnSpc>
            <a:spcBef>
              <a:spcPct val="0"/>
            </a:spcBef>
            <a:spcAft>
              <a:spcPct val="35000"/>
            </a:spcAft>
            <a:buNone/>
          </a:pPr>
          <a:endParaRPr lang="en-IN" sz="1800" kern="1200" dirty="0"/>
        </a:p>
        <a:p>
          <a:pPr marL="0" lvl="0" indent="0" algn="ctr" defTabSz="800100">
            <a:lnSpc>
              <a:spcPct val="90000"/>
            </a:lnSpc>
            <a:spcBef>
              <a:spcPct val="0"/>
            </a:spcBef>
            <a:spcAft>
              <a:spcPct val="35000"/>
            </a:spcAft>
            <a:buNone/>
          </a:pPr>
          <a:endParaRPr lang="en-IN" sz="1800" kern="1200" dirty="0"/>
        </a:p>
      </dsp:txBody>
      <dsp:txXfrm>
        <a:off x="601089" y="2892225"/>
        <a:ext cx="1219200" cy="628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C4A95-CF60-4BF2-B191-7CA3B194F1F8}">
      <dsp:nvSpPr>
        <dsp:cNvPr id="0" name=""/>
        <dsp:cNvSpPr/>
      </dsp:nvSpPr>
      <dsp:spPr>
        <a:xfrm>
          <a:off x="0" y="-277905"/>
          <a:ext cx="2680447" cy="2680447"/>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710562-03ED-47C3-8B04-C4238F8B6639}">
      <dsp:nvSpPr>
        <dsp:cNvPr id="0" name=""/>
        <dsp:cNvSpPr/>
      </dsp:nvSpPr>
      <dsp:spPr>
        <a:xfrm>
          <a:off x="490406" y="988592"/>
          <a:ext cx="1699634" cy="6728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r>
            <a:rPr lang="en-IN" sz="2400" b="1" kern="1200" dirty="0">
              <a:solidFill>
                <a:srgbClr val="FFFF00"/>
              </a:solidFill>
            </a:rPr>
            <a:t>Screen resolution</a:t>
          </a:r>
        </a:p>
      </dsp:txBody>
      <dsp:txXfrm>
        <a:off x="490406" y="988592"/>
        <a:ext cx="1699634" cy="6728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9E759-1EDD-4D27-A407-BA75FEE6D411}">
      <dsp:nvSpPr>
        <dsp:cNvPr id="0" name=""/>
        <dsp:cNvSpPr/>
      </dsp:nvSpPr>
      <dsp:spPr>
        <a:xfrm>
          <a:off x="0" y="35829"/>
          <a:ext cx="8301318" cy="11665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1). Which features have the most significant impact on laptop prices?   </a:t>
          </a:r>
        </a:p>
        <a:p>
          <a:pPr marL="0" lvl="0" indent="0" algn="l" defTabSz="622300">
            <a:lnSpc>
              <a:spcPct val="90000"/>
            </a:lnSpc>
            <a:spcBef>
              <a:spcPct val="0"/>
            </a:spcBef>
            <a:spcAft>
              <a:spcPct val="35000"/>
            </a:spcAft>
            <a:buNone/>
          </a:pPr>
          <a:r>
            <a:rPr lang="en-IN" sz="1400" kern="1200" dirty="0"/>
            <a:t> -&gt; The most significant features on price is 'Ram','Gpu brand','os' and'PPi' due to it have strong correlation with price.</a:t>
          </a:r>
        </a:p>
      </dsp:txBody>
      <dsp:txXfrm>
        <a:off x="56947" y="92776"/>
        <a:ext cx="8187424" cy="1052669"/>
      </dsp:txXfrm>
    </dsp:sp>
    <dsp:sp modelId="{18B29A2A-9F7F-4E79-A334-309015333CCD}">
      <dsp:nvSpPr>
        <dsp:cNvPr id="0" name=""/>
        <dsp:cNvSpPr/>
      </dsp:nvSpPr>
      <dsp:spPr>
        <a:xfrm>
          <a:off x="0" y="1242712"/>
          <a:ext cx="8301318" cy="11665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2). Does the brand of the laptop significantly influence its price?    </a:t>
          </a:r>
        </a:p>
        <a:p>
          <a:pPr marL="0" lvl="0" indent="0" algn="l" defTabSz="622300">
            <a:lnSpc>
              <a:spcPct val="90000"/>
            </a:lnSpc>
            <a:spcBef>
              <a:spcPct val="0"/>
            </a:spcBef>
            <a:spcAft>
              <a:spcPct val="35000"/>
            </a:spcAft>
            <a:buNone/>
          </a:pPr>
          <a:r>
            <a:rPr lang="en-IN" sz="1400" kern="1200" dirty="0"/>
            <a:t>-&gt; Only applies to apple and gaming laptop. But for remaining it depends on the configuration.</a:t>
          </a:r>
        </a:p>
      </dsp:txBody>
      <dsp:txXfrm>
        <a:off x="56947" y="1299659"/>
        <a:ext cx="8187424" cy="1052669"/>
      </dsp:txXfrm>
    </dsp:sp>
    <dsp:sp modelId="{DFB2EB62-B58A-4809-8F73-D14C75843D05}">
      <dsp:nvSpPr>
        <dsp:cNvPr id="0" name=""/>
        <dsp:cNvSpPr/>
      </dsp:nvSpPr>
      <dsp:spPr>
        <a:xfrm>
          <a:off x="0" y="2449595"/>
          <a:ext cx="8301318" cy="11665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3). How well does the model perform on laptops with high-end specifications compared to budget laptops?   </a:t>
          </a:r>
        </a:p>
        <a:p>
          <a:pPr marL="0" lvl="0" indent="0" algn="l" defTabSz="622300">
            <a:lnSpc>
              <a:spcPct val="90000"/>
            </a:lnSpc>
            <a:spcBef>
              <a:spcPct val="0"/>
            </a:spcBef>
            <a:spcAft>
              <a:spcPct val="35000"/>
            </a:spcAft>
            <a:buNone/>
          </a:pPr>
          <a:r>
            <a:rPr lang="en-IN" sz="1400" kern="1200" dirty="0"/>
            <a:t> -&gt; Model doesn't differentiate and performs reasonably well on both ends of specifications.</a:t>
          </a:r>
        </a:p>
      </dsp:txBody>
      <dsp:txXfrm>
        <a:off x="56947" y="2506542"/>
        <a:ext cx="8187424" cy="1052669"/>
      </dsp:txXfrm>
    </dsp:sp>
    <dsp:sp modelId="{DAF02BA5-228E-4B9B-A3F2-C047D4BE6A2A}">
      <dsp:nvSpPr>
        <dsp:cNvPr id="0" name=""/>
        <dsp:cNvSpPr/>
      </dsp:nvSpPr>
      <dsp:spPr>
        <a:xfrm>
          <a:off x="0" y="3656478"/>
          <a:ext cx="8301318" cy="11665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4). What are the limitations and challenges in predicting laptop prices accurately?    </a:t>
          </a:r>
        </a:p>
        <a:p>
          <a:pPr marL="0" lvl="0" indent="0" algn="l" defTabSz="622300">
            <a:lnSpc>
              <a:spcPct val="90000"/>
            </a:lnSpc>
            <a:spcBef>
              <a:spcPct val="0"/>
            </a:spcBef>
            <a:spcAft>
              <a:spcPct val="35000"/>
            </a:spcAft>
            <a:buNone/>
          </a:pPr>
          <a:r>
            <a:rPr lang="en-IN" sz="1400" kern="1200" dirty="0"/>
            <a:t>certain brands, configurations etc.</a:t>
          </a:r>
        </a:p>
        <a:p>
          <a:pPr marL="0" lvl="0" indent="0" algn="l" defTabSz="622300">
            <a:lnSpc>
              <a:spcPct val="90000"/>
            </a:lnSpc>
            <a:spcBef>
              <a:spcPct val="0"/>
            </a:spcBef>
            <a:spcAft>
              <a:spcPct val="35000"/>
            </a:spcAft>
            <a:buNone/>
          </a:pPr>
          <a:r>
            <a:rPr lang="en-US" sz="1400" kern="1200" dirty="0"/>
            <a:t> -&gt; Major Limitation is lack of sufficient data of most laptop companies which will adversely effect in predictingcertain brands,configurations </a:t>
          </a:r>
          <a:r>
            <a:rPr lang="en-US" sz="1400" kern="1200" dirty="0" err="1"/>
            <a:t>etc</a:t>
          </a:r>
          <a:endParaRPr lang="en-IN" sz="1400" kern="1200" dirty="0"/>
        </a:p>
      </dsp:txBody>
      <dsp:txXfrm>
        <a:off x="56947" y="3713425"/>
        <a:ext cx="8187424" cy="105266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9/6/2024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9/6/2024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320700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see two new columns.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dirty="0"/>
          </a:p>
        </p:txBody>
      </p:sp>
    </p:spTree>
    <p:extLst>
      <p:ext uri="{BB962C8B-B14F-4D97-AF65-F5344CB8AC3E}">
        <p14:creationId xmlns:p14="http://schemas.microsoft.com/office/powerpoint/2010/main" val="1570960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dirty="0"/>
          </a:p>
        </p:txBody>
      </p:sp>
    </p:spTree>
    <p:extLst>
      <p:ext uri="{BB962C8B-B14F-4D97-AF65-F5344CB8AC3E}">
        <p14:creationId xmlns:p14="http://schemas.microsoft.com/office/powerpoint/2010/main" val="95938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dirty="0"/>
          </a:p>
        </p:txBody>
      </p:sp>
    </p:spTree>
    <p:extLst>
      <p:ext uri="{BB962C8B-B14F-4D97-AF65-F5344CB8AC3E}">
        <p14:creationId xmlns:p14="http://schemas.microsoft.com/office/powerpoint/2010/main" val="750605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43</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36463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147065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3553047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268980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dirty="0"/>
          </a:p>
        </p:txBody>
      </p:sp>
    </p:spTree>
    <p:extLst>
      <p:ext uri="{BB962C8B-B14F-4D97-AF65-F5344CB8AC3E}">
        <p14:creationId xmlns:p14="http://schemas.microsoft.com/office/powerpoint/2010/main" val="6181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dirty="0"/>
          </a:p>
        </p:txBody>
      </p:sp>
    </p:spTree>
    <p:extLst>
      <p:ext uri="{BB962C8B-B14F-4D97-AF65-F5344CB8AC3E}">
        <p14:creationId xmlns:p14="http://schemas.microsoft.com/office/powerpoint/2010/main" val="201809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398891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294164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prstGeom prst="rect">
            <a:avLst/>
          </a:prstGeom>
          <a:solidFill>
            <a:schemeClr val="bg1">
              <a:lumMod val="85000"/>
            </a:schemeClr>
          </a:solidFill>
          <a:effectLst>
            <a:softEdge rad="317500"/>
          </a:effectLst>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650685" y="3820804"/>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650685" y="4226974"/>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650685" y="4613337"/>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650828" y="4999701"/>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394222" y="1145254"/>
            <a:ext cx="4567666" cy="4688435"/>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1264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1354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1354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8008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8097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8097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80179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30269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30269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2351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2440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2440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6351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6440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12919"/>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98828" y="28440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90091"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90091"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dirty="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a:xfrm>
            <a:off x="11728948" y="6385422"/>
            <a:ext cx="288000" cy="288000"/>
          </a:xfrm>
          <a:prstGeom prst="ellipse">
            <a:avLst/>
          </a:prstGeom>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187400"/>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evopedia.org/machine-learning"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8.jpg"/><Relationship Id="rId3" Type="http://schemas.openxmlformats.org/officeDocument/2006/relationships/image" Target="../media/image8.png"/><Relationship Id="rId7" Type="http://schemas.openxmlformats.org/officeDocument/2006/relationships/image" Target="../media/image26.png"/><Relationship Id="rId12" Type="http://schemas.microsoft.com/office/2007/relationships/diagramDrawing" Target="../diagrams/drawing3.xml"/><Relationship Id="rId2" Type="http://schemas.openxmlformats.org/officeDocument/2006/relationships/notesSlide" Target="../notesSlides/notesSlide8.xml"/><Relationship Id="rId16" Type="http://schemas.openxmlformats.org/officeDocument/2006/relationships/hyperlink" Target="https://www.nintendoblast.com.br/2016/10/nintendo-switch-tela-touch-screen.html" TargetMode="External"/><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diagramColors" Target="../diagrams/colors3.xml"/><Relationship Id="rId5" Type="http://schemas.openxmlformats.org/officeDocument/2006/relationships/image" Target="../media/image24.png"/><Relationship Id="rId15" Type="http://schemas.openxmlformats.org/officeDocument/2006/relationships/image" Target="../media/image29.jpg"/><Relationship Id="rId10" Type="http://schemas.openxmlformats.org/officeDocument/2006/relationships/diagramQuickStyle" Target="../diagrams/quickStyle3.xml"/><Relationship Id="rId4" Type="http://schemas.openxmlformats.org/officeDocument/2006/relationships/image" Target="../media/image9.svg"/><Relationship Id="rId9" Type="http://schemas.openxmlformats.org/officeDocument/2006/relationships/diagramLayout" Target="../diagrams/layout3.xml"/><Relationship Id="rId14" Type="http://schemas.openxmlformats.org/officeDocument/2006/relationships/hyperlink" Target="https://androidpctv.com/lepow-portable-monitor-available-at-minimum-price-for-limited-tim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https://www.trustinsights.ai/resources/thought-leadership/instant-insights/instant-insights-the-ai-machine-learning-lifecycle/" TargetMode="External"/><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2.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www.publicdomainpictures.net/view-image.php?image=269147&amp;picture=mann-der-zum-fragezeichen-schaut"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80.svg"/><Relationship Id="rId11" Type="http://schemas.openxmlformats.org/officeDocument/2006/relationships/image" Target="../media/image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1.sv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9.sv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171062" y="2784101"/>
            <a:ext cx="4099187" cy="2078700"/>
          </a:xfrm>
        </p:spPr>
        <p:txBody>
          <a:bodyPr/>
          <a:lstStyle/>
          <a:p>
            <a:pPr algn="ctr"/>
            <a:r>
              <a:rPr lang="en-US" dirty="0"/>
              <a:t>LAPTOP PRICE PREDICTION</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pPr algn="ctr"/>
            <a:r>
              <a:rPr lang="en-US" noProof="1"/>
              <a:t>FOR SMART TECH CO</a:t>
            </a:r>
          </a:p>
          <a:p>
            <a:endParaRPr lang="en-US" noProof="1"/>
          </a:p>
        </p:txBody>
      </p:sp>
      <p:graphicFrame>
        <p:nvGraphicFramePr>
          <p:cNvPr id="15" name="Diagram 14">
            <a:extLst>
              <a:ext uri="{FF2B5EF4-FFF2-40B4-BE49-F238E27FC236}">
                <a16:creationId xmlns:a16="http://schemas.microsoft.com/office/drawing/2014/main" id="{FA5DA56F-177C-72CB-D5DF-FB910700E557}"/>
              </a:ext>
            </a:extLst>
          </p:cNvPr>
          <p:cNvGraphicFramePr/>
          <p:nvPr>
            <p:extLst>
              <p:ext uri="{D42A27DB-BD31-4B8C-83A1-F6EECF244321}">
                <p14:modId xmlns:p14="http://schemas.microsoft.com/office/powerpoint/2010/main" val="3765066817"/>
              </p:ext>
            </p:extLst>
          </p:nvPr>
        </p:nvGraphicFramePr>
        <p:xfrm>
          <a:off x="1297501" y="1506071"/>
          <a:ext cx="4798499" cy="4240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8C7A2EE9-B827-7D7C-F696-EE01B8EE4F63}"/>
              </a:ext>
            </a:extLst>
          </p:cNvPr>
          <p:cNvSpPr txBox="1"/>
          <p:nvPr/>
        </p:nvSpPr>
        <p:spPr>
          <a:xfrm>
            <a:off x="813407" y="6744973"/>
            <a:ext cx="6011114" cy="230832"/>
          </a:xfrm>
          <a:prstGeom prst="rect">
            <a:avLst/>
          </a:prstGeom>
          <a:noFill/>
        </p:spPr>
        <p:txBody>
          <a:bodyPr wrap="square" rtlCol="0">
            <a:spAutoFit/>
          </a:bodyPr>
          <a:lstStyle/>
          <a:p>
            <a:r>
              <a:rPr lang="en-IN" sz="900">
                <a:hlinkClick r:id="rId8" tooltip="https://devopedia.org/machine-learning"/>
              </a:rPr>
              <a:t>This Photo</a:t>
            </a:r>
            <a:r>
              <a:rPr lang="en-IN" sz="900"/>
              <a:t> by Unknown Author is licensed under </a:t>
            </a:r>
            <a:r>
              <a:rPr lang="en-IN" sz="900">
                <a:hlinkClick r:id="rId9" tooltip="https://creativecommons.org/licenses/by-sa/3.0/"/>
              </a:rPr>
              <a:t>CC BY-SA</a:t>
            </a:r>
            <a:endParaRPr lang="en-IN" sz="900"/>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10</a:t>
            </a:fld>
            <a:endParaRPr lang="en-US" dirty="0"/>
          </a:p>
        </p:txBody>
      </p:sp>
      <p:sp>
        <p:nvSpPr>
          <p:cNvPr id="13" name="TextBox 12">
            <a:extLst>
              <a:ext uri="{FF2B5EF4-FFF2-40B4-BE49-F238E27FC236}">
                <a16:creationId xmlns:a16="http://schemas.microsoft.com/office/drawing/2014/main" id="{D425143B-CB36-DF65-B87F-5492807FF672}"/>
              </a:ext>
            </a:extLst>
          </p:cNvPr>
          <p:cNvSpPr txBox="1"/>
          <p:nvPr/>
        </p:nvSpPr>
        <p:spPr>
          <a:xfrm>
            <a:off x="114248" y="188276"/>
            <a:ext cx="6950540" cy="923330"/>
          </a:xfrm>
          <a:prstGeom prst="rect">
            <a:avLst/>
          </a:prstGeom>
          <a:noFill/>
        </p:spPr>
        <p:txBody>
          <a:bodyPr wrap="square">
            <a:spAutoFit/>
          </a:bodyPr>
          <a:lstStyle/>
          <a:p>
            <a:r>
              <a:rPr lang="en-IN" dirty="0">
                <a:solidFill>
                  <a:schemeClr val="bg1"/>
                </a:solidFill>
              </a:rPr>
              <a:t># Now, you can se that ram is object, we will change it to </a:t>
            </a:r>
            <a:r>
              <a:rPr lang="en-IN" b="1" u="sng" dirty="0">
                <a:solidFill>
                  <a:srgbClr val="FFFF00"/>
                </a:solidFill>
                <a:effectLst>
                  <a:outerShdw blurRad="38100" dist="38100" dir="2700000" algn="tl">
                    <a:srgbClr val="000000">
                      <a:alpha val="43137"/>
                    </a:srgbClr>
                  </a:outerShdw>
                </a:effectLst>
              </a:rPr>
              <a:t>[int].</a:t>
            </a:r>
          </a:p>
          <a:p>
            <a:r>
              <a:rPr lang="en-IN" dirty="0">
                <a:solidFill>
                  <a:schemeClr val="bg1"/>
                </a:solidFill>
              </a:rPr>
              <a:t># Weight is also object i will change it to </a:t>
            </a:r>
            <a:r>
              <a:rPr lang="en-IN" b="1" u="sng" dirty="0">
                <a:solidFill>
                  <a:srgbClr val="FFFF00"/>
                </a:solidFill>
              </a:rPr>
              <a:t>[float]. </a:t>
            </a:r>
          </a:p>
          <a:p>
            <a:r>
              <a:rPr lang="en-IN" dirty="0">
                <a:solidFill>
                  <a:schemeClr val="bg1"/>
                </a:solidFill>
              </a:rPr>
              <a:t># Change inches dtpe into </a:t>
            </a:r>
            <a:r>
              <a:rPr lang="en-IN" b="1" u="sng" dirty="0">
                <a:solidFill>
                  <a:srgbClr val="FFFF00"/>
                </a:solidFill>
              </a:rPr>
              <a:t>[float].</a:t>
            </a:r>
          </a:p>
        </p:txBody>
      </p:sp>
      <p:pic>
        <p:nvPicPr>
          <p:cNvPr id="15" name="Picture 14">
            <a:extLst>
              <a:ext uri="{FF2B5EF4-FFF2-40B4-BE49-F238E27FC236}">
                <a16:creationId xmlns:a16="http://schemas.microsoft.com/office/drawing/2014/main" id="{5B2BBCE0-193C-1120-AC6E-AF64C5CA19E0}"/>
              </a:ext>
            </a:extLst>
          </p:cNvPr>
          <p:cNvPicPr>
            <a:picLocks noChangeAspect="1"/>
          </p:cNvPicPr>
          <p:nvPr/>
        </p:nvPicPr>
        <p:blipFill>
          <a:blip r:embed="rId3"/>
          <a:srcRect l="9150" t="32810" r="32435" b="6616"/>
          <a:stretch/>
        </p:blipFill>
        <p:spPr>
          <a:xfrm>
            <a:off x="114248" y="1754632"/>
            <a:ext cx="6409766" cy="4154125"/>
          </a:xfrm>
          <a:prstGeom prst="rect">
            <a:avLst/>
          </a:prstGeom>
        </p:spPr>
      </p:pic>
      <p:pic>
        <p:nvPicPr>
          <p:cNvPr id="19" name="Picture 18">
            <a:extLst>
              <a:ext uri="{FF2B5EF4-FFF2-40B4-BE49-F238E27FC236}">
                <a16:creationId xmlns:a16="http://schemas.microsoft.com/office/drawing/2014/main" id="{4108ED75-99B9-BC5C-9EEA-E71C37355C17}"/>
              </a:ext>
            </a:extLst>
          </p:cNvPr>
          <p:cNvPicPr>
            <a:picLocks noChangeAspect="1"/>
          </p:cNvPicPr>
          <p:nvPr/>
        </p:nvPicPr>
        <p:blipFill>
          <a:blip r:embed="rId4"/>
          <a:stretch>
            <a:fillRect/>
          </a:stretch>
        </p:blipFill>
        <p:spPr>
          <a:xfrm>
            <a:off x="6794401" y="1955903"/>
            <a:ext cx="4339764" cy="2454732"/>
          </a:xfrm>
          <a:prstGeom prst="rect">
            <a:avLst/>
          </a:prstGeom>
          <a:ln>
            <a:noFill/>
          </a:ln>
          <a:effectLst>
            <a:outerShdw blurRad="50800" dist="38100" dir="18900000" algn="bl" rotWithShape="0">
              <a:prstClr val="black">
                <a:alpha val="40000"/>
              </a:prstClr>
            </a:outerShdw>
          </a:effectLst>
          <a:scene3d>
            <a:camera prst="perspectiveFront" fov="2700000">
              <a:rot lat="20376000" lon="1938000" rev="20112001"/>
            </a:camera>
            <a:lightRig rig="soft" dir="t">
              <a:rot lat="0" lon="0" rev="0"/>
            </a:lightRig>
          </a:scene3d>
          <a:sp3d prstMaterial="translucentPowder">
            <a:bevelT w="203200" h="50800" prst="softRound"/>
          </a:sp3d>
        </p:spPr>
      </p:pic>
      <p:cxnSp>
        <p:nvCxnSpPr>
          <p:cNvPr id="21" name="Connector: Elbow 20">
            <a:extLst>
              <a:ext uri="{FF2B5EF4-FFF2-40B4-BE49-F238E27FC236}">
                <a16:creationId xmlns:a16="http://schemas.microsoft.com/office/drawing/2014/main" id="{57D6BE13-8F2F-3376-3765-5748E71DAD99}"/>
              </a:ext>
            </a:extLst>
          </p:cNvPr>
          <p:cNvCxnSpPr>
            <a:cxnSpLocks/>
            <a:stCxn id="13" idx="3"/>
          </p:cNvCxnSpPr>
          <p:nvPr/>
        </p:nvCxnSpPr>
        <p:spPr>
          <a:xfrm>
            <a:off x="7064788" y="649941"/>
            <a:ext cx="965295" cy="15643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Arrow: Down 26">
            <a:extLst>
              <a:ext uri="{FF2B5EF4-FFF2-40B4-BE49-F238E27FC236}">
                <a16:creationId xmlns:a16="http://schemas.microsoft.com/office/drawing/2014/main" id="{BC7D0E17-F857-1ED4-8501-9A05FCC15549}"/>
              </a:ext>
            </a:extLst>
          </p:cNvPr>
          <p:cNvSpPr/>
          <p:nvPr/>
        </p:nvSpPr>
        <p:spPr>
          <a:xfrm rot="3408260">
            <a:off x="6970730" y="3970895"/>
            <a:ext cx="317641" cy="1129553"/>
          </a:xfrm>
          <a:prstGeom prst="downArrow">
            <a:avLst/>
          </a:prstGeom>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1982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BEFF07F-FAEE-4EDA-A822-96C6B92C55DE}"/>
              </a:ext>
            </a:extLst>
          </p:cNvPr>
          <p:cNvSpPr>
            <a:spLocks noGrp="1"/>
          </p:cNvSpPr>
          <p:nvPr>
            <p:ph type="sldNum" sz="quarter" idx="11"/>
          </p:nvPr>
        </p:nvSpPr>
        <p:spPr/>
        <p:txBody>
          <a:bodyPr/>
          <a:lstStyle/>
          <a:p>
            <a:fld id="{B67B645E-C5E5-4727-B977-D372A0AA71D9}" type="slidenum">
              <a:rPr lang="en-US" smtClean="0"/>
              <a:pPr/>
              <a:t>11</a:t>
            </a:fld>
            <a:endParaRPr lang="en-US" dirty="0"/>
          </a:p>
        </p:txBody>
      </p:sp>
      <p:pic>
        <p:nvPicPr>
          <p:cNvPr id="5" name="Picture 4" descr="logo placeholder">
            <a:extLst>
              <a:ext uri="{FF2B5EF4-FFF2-40B4-BE49-F238E27FC236}">
                <a16:creationId xmlns:a16="http://schemas.microsoft.com/office/drawing/2014/main" id="{3580E0E9-577A-42CA-93D5-F88661EAF80B}"/>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
        <p:nvSpPr>
          <p:cNvPr id="11" name="TextBox 10">
            <a:extLst>
              <a:ext uri="{FF2B5EF4-FFF2-40B4-BE49-F238E27FC236}">
                <a16:creationId xmlns:a16="http://schemas.microsoft.com/office/drawing/2014/main" id="{B1E156B3-9555-A3A4-D355-D967A2281AE5}"/>
              </a:ext>
            </a:extLst>
          </p:cNvPr>
          <p:cNvSpPr txBox="1"/>
          <p:nvPr/>
        </p:nvSpPr>
        <p:spPr>
          <a:xfrm>
            <a:off x="7372801" y="326323"/>
            <a:ext cx="6434923" cy="369332"/>
          </a:xfrm>
          <a:prstGeom prst="rect">
            <a:avLst/>
          </a:prstGeom>
          <a:noFill/>
        </p:spPr>
        <p:txBody>
          <a:bodyPr wrap="square">
            <a:spAutoFit/>
          </a:bodyPr>
          <a:lstStyle/>
          <a:p>
            <a:r>
              <a:rPr lang="en-IN" b="1" dirty="0">
                <a:solidFill>
                  <a:schemeClr val="bg1"/>
                </a:solidFill>
              </a:rPr>
              <a:t>## Checking data type after dtype modification.</a:t>
            </a:r>
          </a:p>
        </p:txBody>
      </p:sp>
      <p:pic>
        <p:nvPicPr>
          <p:cNvPr id="13" name="Picture 12">
            <a:extLst>
              <a:ext uri="{FF2B5EF4-FFF2-40B4-BE49-F238E27FC236}">
                <a16:creationId xmlns:a16="http://schemas.microsoft.com/office/drawing/2014/main" id="{86C09B89-7CAE-3964-37CA-6272B5E3D5A8}"/>
              </a:ext>
            </a:extLst>
          </p:cNvPr>
          <p:cNvPicPr>
            <a:picLocks noChangeAspect="1"/>
          </p:cNvPicPr>
          <p:nvPr/>
        </p:nvPicPr>
        <p:blipFill>
          <a:blip r:embed="rId5"/>
          <a:stretch>
            <a:fillRect/>
          </a:stretch>
        </p:blipFill>
        <p:spPr>
          <a:xfrm>
            <a:off x="7874688" y="830125"/>
            <a:ext cx="4142259" cy="4163216"/>
          </a:xfrm>
          <a:prstGeom prst="rect">
            <a:avLst/>
          </a:prstGeom>
        </p:spPr>
      </p:pic>
      <p:sp>
        <p:nvSpPr>
          <p:cNvPr id="17" name="TextBox 16">
            <a:extLst>
              <a:ext uri="{FF2B5EF4-FFF2-40B4-BE49-F238E27FC236}">
                <a16:creationId xmlns:a16="http://schemas.microsoft.com/office/drawing/2014/main" id="{57D0F033-BABF-465A-ACBB-BCE2F8192F5B}"/>
              </a:ext>
            </a:extLst>
          </p:cNvPr>
          <p:cNvSpPr txBox="1"/>
          <p:nvPr/>
        </p:nvSpPr>
        <p:spPr>
          <a:xfrm>
            <a:off x="183777" y="326323"/>
            <a:ext cx="6302188" cy="369332"/>
          </a:xfrm>
          <a:prstGeom prst="rect">
            <a:avLst/>
          </a:prstGeom>
          <a:noFill/>
        </p:spPr>
        <p:txBody>
          <a:bodyPr wrap="square">
            <a:spAutoFit/>
          </a:bodyPr>
          <a:lstStyle/>
          <a:p>
            <a:r>
              <a:rPr lang="en-IN" b="1" dirty="0">
                <a:solidFill>
                  <a:schemeClr val="bg1"/>
                </a:solidFill>
                <a:effectLst>
                  <a:outerShdw blurRad="38100" dist="38100" dir="2700000" algn="tl">
                    <a:srgbClr val="000000">
                      <a:alpha val="43137"/>
                    </a:srgbClr>
                  </a:outerShdw>
                </a:effectLst>
              </a:rPr>
              <a:t>df['Company'].value_counts()</a:t>
            </a:r>
          </a:p>
        </p:txBody>
      </p:sp>
      <p:pic>
        <p:nvPicPr>
          <p:cNvPr id="19" name="Picture 18">
            <a:extLst>
              <a:ext uri="{FF2B5EF4-FFF2-40B4-BE49-F238E27FC236}">
                <a16:creationId xmlns:a16="http://schemas.microsoft.com/office/drawing/2014/main" id="{4D84878C-35ED-35DB-EF9C-44066E03673B}"/>
              </a:ext>
            </a:extLst>
          </p:cNvPr>
          <p:cNvPicPr>
            <a:picLocks noChangeAspect="1"/>
          </p:cNvPicPr>
          <p:nvPr/>
        </p:nvPicPr>
        <p:blipFill>
          <a:blip r:embed="rId6"/>
          <a:stretch>
            <a:fillRect/>
          </a:stretch>
        </p:blipFill>
        <p:spPr>
          <a:xfrm>
            <a:off x="175053" y="830125"/>
            <a:ext cx="3137055" cy="3118408"/>
          </a:xfrm>
          <a:prstGeom prst="rect">
            <a:avLst/>
          </a:prstGeom>
        </p:spPr>
      </p:pic>
      <p:sp>
        <p:nvSpPr>
          <p:cNvPr id="21" name="TextBox 20">
            <a:extLst>
              <a:ext uri="{FF2B5EF4-FFF2-40B4-BE49-F238E27FC236}">
                <a16:creationId xmlns:a16="http://schemas.microsoft.com/office/drawing/2014/main" id="{D87E0CA0-39B1-BAC4-E9F6-314620B8F624}"/>
              </a:ext>
            </a:extLst>
          </p:cNvPr>
          <p:cNvSpPr txBox="1"/>
          <p:nvPr/>
        </p:nvSpPr>
        <p:spPr>
          <a:xfrm>
            <a:off x="3916907" y="384173"/>
            <a:ext cx="3455894" cy="369332"/>
          </a:xfrm>
          <a:prstGeom prst="rect">
            <a:avLst/>
          </a:prstGeom>
          <a:noFill/>
        </p:spPr>
        <p:txBody>
          <a:bodyPr wrap="square">
            <a:spAutoFit/>
          </a:bodyPr>
          <a:lstStyle/>
          <a:p>
            <a:r>
              <a:rPr lang="en-IN" b="1" dirty="0">
                <a:solidFill>
                  <a:schemeClr val="bg1"/>
                </a:solidFill>
              </a:rPr>
              <a:t>df['TypeName'].value_counts()</a:t>
            </a:r>
          </a:p>
        </p:txBody>
      </p:sp>
      <p:pic>
        <p:nvPicPr>
          <p:cNvPr id="23" name="Picture 22">
            <a:extLst>
              <a:ext uri="{FF2B5EF4-FFF2-40B4-BE49-F238E27FC236}">
                <a16:creationId xmlns:a16="http://schemas.microsoft.com/office/drawing/2014/main" id="{6329C48D-5DB5-5B33-EF22-AA1E2A65E11A}"/>
              </a:ext>
            </a:extLst>
          </p:cNvPr>
          <p:cNvPicPr>
            <a:picLocks noChangeAspect="1"/>
          </p:cNvPicPr>
          <p:nvPr/>
        </p:nvPicPr>
        <p:blipFill>
          <a:blip r:embed="rId7"/>
          <a:stretch>
            <a:fillRect/>
          </a:stretch>
        </p:blipFill>
        <p:spPr>
          <a:xfrm>
            <a:off x="3630706" y="830125"/>
            <a:ext cx="3845859" cy="4494149"/>
          </a:xfrm>
          <a:prstGeom prst="rect">
            <a:avLst/>
          </a:prstGeom>
        </p:spPr>
      </p:pic>
      <p:sp>
        <p:nvSpPr>
          <p:cNvPr id="25" name="TextBox 24">
            <a:extLst>
              <a:ext uri="{FF2B5EF4-FFF2-40B4-BE49-F238E27FC236}">
                <a16:creationId xmlns:a16="http://schemas.microsoft.com/office/drawing/2014/main" id="{9722978D-F40B-0785-A9D9-7AFB3100F0EB}"/>
              </a:ext>
            </a:extLst>
          </p:cNvPr>
          <p:cNvSpPr txBox="1"/>
          <p:nvPr/>
        </p:nvSpPr>
        <p:spPr>
          <a:xfrm>
            <a:off x="3642714" y="5400894"/>
            <a:ext cx="4004279" cy="369332"/>
          </a:xfrm>
          <a:prstGeom prst="rect">
            <a:avLst/>
          </a:prstGeom>
          <a:noFill/>
        </p:spPr>
        <p:txBody>
          <a:bodyPr wrap="square">
            <a:spAutoFit/>
          </a:bodyPr>
          <a:lstStyle/>
          <a:p>
            <a:r>
              <a:rPr lang="en-IN" b="1" dirty="0">
                <a:solidFill>
                  <a:schemeClr val="bg1"/>
                </a:solidFill>
              </a:rPr>
              <a:t>df['Screen Resolution'].value_counts()</a:t>
            </a:r>
          </a:p>
        </p:txBody>
      </p:sp>
      <p:sp>
        <p:nvSpPr>
          <p:cNvPr id="26" name="Arrow: Bent-Up 25">
            <a:extLst>
              <a:ext uri="{FF2B5EF4-FFF2-40B4-BE49-F238E27FC236}">
                <a16:creationId xmlns:a16="http://schemas.microsoft.com/office/drawing/2014/main" id="{48947D12-054D-A376-DDFB-300F7CC22F4B}"/>
              </a:ext>
            </a:extLst>
          </p:cNvPr>
          <p:cNvSpPr/>
          <p:nvPr/>
        </p:nvSpPr>
        <p:spPr>
          <a:xfrm rot="5400000">
            <a:off x="6566894" y="569"/>
            <a:ext cx="1611815" cy="1374189"/>
          </a:xfrm>
          <a:prstGeom prst="bentUpArrow">
            <a:avLst/>
          </a:prstGeom>
          <a:solidFill>
            <a:srgbClr val="C88800"/>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solidFill>
            </a:endParaRPr>
          </a:p>
        </p:txBody>
      </p:sp>
    </p:spTree>
    <p:extLst>
      <p:ext uri="{BB962C8B-B14F-4D97-AF65-F5344CB8AC3E}">
        <p14:creationId xmlns:p14="http://schemas.microsoft.com/office/powerpoint/2010/main" val="366102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p:txBody>
          <a:bodyPr/>
          <a:lstStyle/>
          <a:p>
            <a:r>
              <a:rPr lang="en-US" sz="4000" dirty="0"/>
              <a:t>Feature Engineering over screen resolution column</a:t>
            </a:r>
          </a:p>
        </p:txBody>
      </p:sp>
      <p:sp>
        <p:nvSpPr>
          <p:cNvPr id="4" name="Text Placeholder 3">
            <a:extLst>
              <a:ext uri="{FF2B5EF4-FFF2-40B4-BE49-F238E27FC236}">
                <a16:creationId xmlns:a16="http://schemas.microsoft.com/office/drawing/2014/main" id="{A129710F-626E-47E6-9916-873AC71C7279}"/>
              </a:ext>
            </a:extLst>
          </p:cNvPr>
          <p:cNvSpPr>
            <a:spLocks noGrp="1"/>
          </p:cNvSpPr>
          <p:nvPr>
            <p:ph type="body" sz="quarter" idx="13"/>
          </p:nvPr>
        </p:nvSpPr>
        <p:spPr>
          <a:xfrm>
            <a:off x="431799" y="1008000"/>
            <a:ext cx="11329200" cy="432000"/>
          </a:xfrm>
        </p:spPr>
        <p:txBody>
          <a:bodyPr/>
          <a:lstStyle/>
          <a:p>
            <a:r>
              <a:rPr lang="en-US" sz="2400" dirty="0"/>
              <a:t>There are some hidden </a:t>
            </a:r>
            <a:r>
              <a:rPr lang="en-IN" sz="2400" dirty="0"/>
              <a:t>specifications in Screen resolution column which we have to find out and create a separate column for it.</a:t>
            </a:r>
          </a:p>
          <a:p>
            <a:endParaRPr lang="en-IN" sz="2400" dirty="0"/>
          </a:p>
          <a:p>
            <a:endParaRPr lang="en-US" sz="2400" dirty="0"/>
          </a:p>
        </p:txBody>
      </p:sp>
      <p:pic>
        <p:nvPicPr>
          <p:cNvPr id="21" name="Picture Placeholder 20" descr="Teacher">
            <a:extLst>
              <a:ext uri="{FF2B5EF4-FFF2-40B4-BE49-F238E27FC236}">
                <a16:creationId xmlns:a16="http://schemas.microsoft.com/office/drawing/2014/main" id="{29F61CCC-B375-46FD-AC69-F11C1EB5757F}"/>
              </a:ext>
            </a:extLst>
          </p:cNvPr>
          <p:cNvPicPr>
            <a:picLocks noGrp="1" noChangeAspect="1"/>
          </p:cNvPicPr>
          <p:nvPr>
            <p:ph type="pic" sz="quarter" idx="47"/>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a:xfrm>
            <a:off x="2647151" y="4301011"/>
            <a:ext cx="1620000" cy="360000"/>
          </a:xfrm>
        </p:spPr>
        <p:txBody>
          <a:bodyPr/>
          <a:lstStyle/>
          <a:p>
            <a:r>
              <a:rPr lang="en-US" sz="1400" dirty="0"/>
              <a:t>IPS PANEL RETINA SISPLAY</a:t>
            </a:r>
          </a:p>
          <a:p>
            <a:endParaRPr lang="en-US" sz="1400" dirty="0"/>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a:xfrm>
            <a:off x="1290918" y="4718440"/>
            <a:ext cx="3995082" cy="561772"/>
          </a:xfrm>
        </p:spPr>
        <p:txBody>
          <a:bodyPr/>
          <a:lstStyle/>
          <a:p>
            <a:r>
              <a:rPr lang="en-US" b="1" u="sng" dirty="0"/>
              <a:t>df['IPS'] = df['Screen Resolution'].apply(lambda x: 1 if 'IPS' in x else 0)</a:t>
            </a:r>
          </a:p>
        </p:txBody>
      </p:sp>
      <p:pic>
        <p:nvPicPr>
          <p:cNvPr id="25" name="Picture Placeholder 24" descr="Repeat">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a:xfrm>
            <a:off x="7924849" y="4301011"/>
            <a:ext cx="1620000" cy="360000"/>
          </a:xfrm>
        </p:spPr>
        <p:txBody>
          <a:bodyPr/>
          <a:lstStyle/>
          <a:p>
            <a:r>
              <a:rPr lang="en-US" sz="1400" dirty="0">
                <a:effectLst>
                  <a:outerShdw blurRad="38100" dist="38100" dir="2700000" algn="tl">
                    <a:srgbClr val="000000">
                      <a:alpha val="43137"/>
                    </a:srgbClr>
                  </a:outerShdw>
                </a:effectLst>
              </a:rPr>
              <a:t>TOUCH SCREEN</a:t>
            </a:r>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a:xfrm>
            <a:off x="6906000" y="4718440"/>
            <a:ext cx="3995082" cy="720000"/>
          </a:xfrm>
        </p:spPr>
        <p:txBody>
          <a:bodyPr/>
          <a:lstStyle/>
          <a:p>
            <a:r>
              <a:rPr lang="en-US" b="1" u="sng" dirty="0"/>
              <a:t>df['Screen Resolution'].apply(lambda x:1 if 'Touchscreen' in x else 0)</a:t>
            </a:r>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12</a:t>
            </a:fld>
            <a:endParaRPr lang="en-US" dirty="0"/>
          </a:p>
        </p:txBody>
      </p:sp>
      <p:pic>
        <p:nvPicPr>
          <p:cNvPr id="14" name="Picture 13" descr="logo placeholder">
            <a:extLst>
              <a:ext uri="{FF2B5EF4-FFF2-40B4-BE49-F238E27FC236}">
                <a16:creationId xmlns:a16="http://schemas.microsoft.com/office/drawing/2014/main" id="{1F5CCA3A-EA3F-4085-B26F-134EBC7DCE27}"/>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graphicFrame>
        <p:nvGraphicFramePr>
          <p:cNvPr id="16" name="Picture Placeholder 15">
            <a:extLst>
              <a:ext uri="{FF2B5EF4-FFF2-40B4-BE49-F238E27FC236}">
                <a16:creationId xmlns:a16="http://schemas.microsoft.com/office/drawing/2014/main" id="{1660B457-51E2-E703-53E5-6FFF7606FB50}"/>
              </a:ext>
            </a:extLst>
          </p:cNvPr>
          <p:cNvGraphicFramePr>
            <a:graphicFrameLocks noGrp="1"/>
          </p:cNvGraphicFramePr>
          <p:nvPr>
            <p:ph type="pic" sz="quarter" idx="48"/>
            <p:extLst>
              <p:ext uri="{D42A27DB-BD31-4B8C-83A1-F6EECF244321}">
                <p14:modId xmlns:p14="http://schemas.microsoft.com/office/powerpoint/2010/main" val="1535394103"/>
              </p:ext>
            </p:extLst>
          </p:nvPr>
        </p:nvGraphicFramePr>
        <p:xfrm>
          <a:off x="4814047" y="2008094"/>
          <a:ext cx="2680447" cy="21246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2" name="Picture 21">
            <a:extLst>
              <a:ext uri="{FF2B5EF4-FFF2-40B4-BE49-F238E27FC236}">
                <a16:creationId xmlns:a16="http://schemas.microsoft.com/office/drawing/2014/main" id="{58D8DC75-E013-1476-CAB7-333716F4B5C4}"/>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2528331" y="2259478"/>
            <a:ext cx="1857639" cy="1770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30">
            <a:extLst>
              <a:ext uri="{FF2B5EF4-FFF2-40B4-BE49-F238E27FC236}">
                <a16:creationId xmlns:a16="http://schemas.microsoft.com/office/drawing/2014/main" id="{B5F3B598-279D-EC9E-0931-601DD7D4F74A}"/>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7853082" y="2259479"/>
            <a:ext cx="1809890" cy="1770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90967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dirty="0"/>
              <a:t>df.sample(10)</a:t>
            </a:r>
          </a:p>
        </p:txBody>
      </p:sp>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a:lstStyle/>
          <a:p>
            <a:fld id="{B67B645E-C5E5-4727-B977-D372A0AA71D9}" type="slidenum">
              <a:rPr lang="en-US" smtClean="0"/>
              <a:pPr/>
              <a:t>13</a:t>
            </a:fld>
            <a:endParaRPr lang="en-US" dirty="0"/>
          </a:p>
        </p:txBody>
      </p:sp>
      <p:pic>
        <p:nvPicPr>
          <p:cNvPr id="70" name="Picture Placeholder 24" descr="Bullseye">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Picture Placeholder 26" descr="Lecturer">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5285" y="2152485"/>
            <a:ext cx="576765" cy="723399"/>
          </a:xfrm>
          <a:prstGeom prst="rect">
            <a:avLst/>
          </a:prstGeom>
        </p:spPr>
      </p:pic>
      <p:pic>
        <p:nvPicPr>
          <p:cNvPr id="14" name="Picture 13" descr="logo placeholder">
            <a:extLst>
              <a:ext uri="{FF2B5EF4-FFF2-40B4-BE49-F238E27FC236}">
                <a16:creationId xmlns:a16="http://schemas.microsoft.com/office/drawing/2014/main" id="{4894F676-965A-405A-816B-CE1E2DCB3FC0}"/>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pic>
        <p:nvPicPr>
          <p:cNvPr id="22" name="Picture 21">
            <a:extLst>
              <a:ext uri="{FF2B5EF4-FFF2-40B4-BE49-F238E27FC236}">
                <a16:creationId xmlns:a16="http://schemas.microsoft.com/office/drawing/2014/main" id="{17E034E6-35A7-7F45-A290-4800D1FECF2D}"/>
              </a:ext>
            </a:extLst>
          </p:cNvPr>
          <p:cNvPicPr>
            <a:picLocks noChangeAspect="1"/>
          </p:cNvPicPr>
          <p:nvPr/>
        </p:nvPicPr>
        <p:blipFill>
          <a:blip r:embed="rId8"/>
          <a:stretch>
            <a:fillRect/>
          </a:stretch>
        </p:blipFill>
        <p:spPr>
          <a:xfrm>
            <a:off x="0" y="1030941"/>
            <a:ext cx="12192000" cy="5395059"/>
          </a:xfrm>
          <a:prstGeom prst="rect">
            <a:avLst/>
          </a:prstGeom>
        </p:spPr>
      </p:pic>
    </p:spTree>
    <p:extLst>
      <p:ext uri="{BB962C8B-B14F-4D97-AF65-F5344CB8AC3E}">
        <p14:creationId xmlns:p14="http://schemas.microsoft.com/office/powerpoint/2010/main" val="229941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28"/>
          </p:nvPr>
        </p:nvSpPr>
        <p:spPr/>
        <p:txBody>
          <a:bodyPr/>
          <a:lstStyle/>
          <a:p>
            <a:r>
              <a:rPr lang="en-US" dirty="0"/>
              <a:t>X resolution</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29"/>
          </p:nvPr>
        </p:nvSpPr>
        <p:spPr/>
        <p:txBody>
          <a:bodyPr/>
          <a:lstStyle/>
          <a:p>
            <a:r>
              <a:rPr lang="en-US" dirty="0"/>
              <a:t>Y resolution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7"/>
          </p:nvPr>
        </p:nvSpPr>
        <p:spPr/>
        <p:txBody>
          <a:bodyPr/>
          <a:lstStyle/>
          <a:p>
            <a:r>
              <a:rPr lang="en-US" dirty="0"/>
              <a:t>We split it into X_res and Y_res</a:t>
            </a:r>
          </a:p>
        </p:txBody>
      </p:sp>
      <p:sp>
        <p:nvSpPr>
          <p:cNvPr id="30" name="Text Placeholder 29">
            <a:extLst>
              <a:ext uri="{FF2B5EF4-FFF2-40B4-BE49-F238E27FC236}">
                <a16:creationId xmlns:a16="http://schemas.microsoft.com/office/drawing/2014/main" id="{B42237DE-8579-4920-9331-C835DA7AE69A}"/>
              </a:ext>
            </a:extLst>
          </p:cNvPr>
          <p:cNvSpPr>
            <a:spLocks noGrp="1"/>
          </p:cNvSpPr>
          <p:nvPr>
            <p:ph type="body" sz="quarter" idx="30"/>
          </p:nvPr>
        </p:nvSpPr>
        <p:spPr>
          <a:xfrm>
            <a:off x="1512372" y="2187400"/>
            <a:ext cx="3036298" cy="1440000"/>
          </a:xfrm>
        </p:spPr>
        <p:txBody>
          <a:bodyPr/>
          <a:lstStyle/>
          <a:p>
            <a:r>
              <a:rPr lang="en-IN" sz="3200" b="1" i="0" dirty="0">
                <a:effectLst/>
                <a:latin typeface="system-ui"/>
              </a:rPr>
              <a:t>Screen</a:t>
            </a:r>
          </a:p>
          <a:p>
            <a:r>
              <a:rPr lang="en-IN" sz="3200" b="1" i="0" dirty="0">
                <a:effectLst/>
                <a:latin typeface="system-ui"/>
              </a:rPr>
              <a:t>Resolution</a:t>
            </a:r>
            <a:endParaRPr lang="en-US" sz="3200" dirty="0"/>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1"/>
          </p:nvPr>
        </p:nvSpPr>
        <p:spPr/>
        <p:txBody>
          <a:bodyPr/>
          <a:lstStyle/>
          <a:p>
            <a:r>
              <a:rPr lang="en-US" dirty="0"/>
              <a:t>X_res</a:t>
            </a:r>
          </a:p>
        </p:txBody>
      </p:sp>
      <p:sp>
        <p:nvSpPr>
          <p:cNvPr id="2" name="Text Placeholder 1">
            <a:extLst>
              <a:ext uri="{FF2B5EF4-FFF2-40B4-BE49-F238E27FC236}">
                <a16:creationId xmlns:a16="http://schemas.microsoft.com/office/drawing/2014/main" id="{8A326F89-BEF6-4EB6-94DD-7B443FAADD13}"/>
              </a:ext>
            </a:extLst>
          </p:cNvPr>
          <p:cNvSpPr>
            <a:spLocks noGrp="1"/>
          </p:cNvSpPr>
          <p:nvPr>
            <p:ph type="body" sz="quarter" idx="32"/>
          </p:nvPr>
        </p:nvSpPr>
        <p:spPr/>
        <p:txBody>
          <a:bodyPr/>
          <a:lstStyle/>
          <a:p>
            <a:r>
              <a:rPr lang="en-US" dirty="0"/>
              <a:t>Y_res</a:t>
            </a:r>
          </a:p>
        </p:txBody>
      </p:sp>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251012" y="0"/>
            <a:ext cx="11510188" cy="1440000"/>
          </a:xfrm>
        </p:spPr>
        <p:txBody>
          <a:bodyPr/>
          <a:lstStyle/>
          <a:p>
            <a:r>
              <a:rPr lang="en-US" dirty="0"/>
              <a:t>Create two new columns :</a:t>
            </a:r>
            <a:br>
              <a:rPr lang="en-US" dirty="0"/>
            </a:br>
            <a:r>
              <a:rPr lang="en-US" sz="1800" dirty="0"/>
              <a:t>df['Screen Resolution'].str.split('x',n=1,expand=True)</a:t>
            </a:r>
            <a:br>
              <a:rPr lang="en-US" dirty="0"/>
            </a:br>
            <a:r>
              <a:rPr lang="en-US" sz="1400" dirty="0"/>
              <a:t>## Creating two new columns ..x_res,y_res</a:t>
            </a:r>
            <a:br>
              <a:rPr lang="en-US" sz="1400" dirty="0"/>
            </a:br>
            <a:br>
              <a:rPr lang="en-US" sz="1400" dirty="0"/>
            </a:br>
            <a:r>
              <a:rPr lang="en-US" sz="1600" dirty="0"/>
              <a:t>df['X_res'] = new[0]</a:t>
            </a:r>
            <a:br>
              <a:rPr lang="en-US" sz="1600" dirty="0"/>
            </a:br>
            <a:r>
              <a:rPr lang="en-US" sz="1600" dirty="0"/>
              <a:t>df['Y_res'] = new[1]</a:t>
            </a:r>
          </a:p>
        </p:txBody>
      </p:sp>
      <p:sp>
        <p:nvSpPr>
          <p:cNvPr id="18" name="Slide Number Placeholder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a:lstStyle/>
          <a:p>
            <a:fld id="{B67B645E-C5E5-4727-B977-D372A0AA71D9}" type="slidenum">
              <a:rPr lang="en-US" smtClean="0"/>
              <a:pPr/>
              <a:t>14</a:t>
            </a:fld>
            <a:endParaRPr lang="en-US" dirty="0"/>
          </a:p>
        </p:txBody>
      </p:sp>
      <p:pic>
        <p:nvPicPr>
          <p:cNvPr id="14" name="Picture 13" descr="logo placeholder">
            <a:extLst>
              <a:ext uri="{FF2B5EF4-FFF2-40B4-BE49-F238E27FC236}">
                <a16:creationId xmlns:a16="http://schemas.microsoft.com/office/drawing/2014/main" id="{8EFE7262-756F-46C1-9CE9-5D94DAE5E366}"/>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62754" y="432000"/>
            <a:ext cx="2268070" cy="432000"/>
          </a:xfrm>
        </p:spPr>
        <p:txBody>
          <a:bodyPr/>
          <a:lstStyle/>
          <a:p>
            <a:r>
              <a:rPr lang="en-US" dirty="0"/>
              <a:t>df.head()</a:t>
            </a:r>
          </a:p>
        </p:txBody>
      </p:sp>
      <p:pic>
        <p:nvPicPr>
          <p:cNvPr id="18" name="Picture 17">
            <a:extLst>
              <a:ext uri="{FF2B5EF4-FFF2-40B4-BE49-F238E27FC236}">
                <a16:creationId xmlns:a16="http://schemas.microsoft.com/office/drawing/2014/main" id="{AE8D63B4-7C22-69AC-3CE5-07489F00C9D2}"/>
              </a:ext>
            </a:extLst>
          </p:cNvPr>
          <p:cNvPicPr>
            <a:picLocks noChangeAspect="1"/>
          </p:cNvPicPr>
          <p:nvPr/>
        </p:nvPicPr>
        <p:blipFill>
          <a:blip r:embed="rId3"/>
          <a:stretch>
            <a:fillRect/>
          </a:stretch>
        </p:blipFill>
        <p:spPr>
          <a:xfrm>
            <a:off x="555812" y="976630"/>
            <a:ext cx="10990729" cy="5320275"/>
          </a:xfrm>
          <a:prstGeom prst="rect">
            <a:avLst/>
          </a:prstGeom>
        </p:spPr>
      </p:pic>
    </p:spTree>
    <p:extLst>
      <p:ext uri="{BB962C8B-B14F-4D97-AF65-F5344CB8AC3E}">
        <p14:creationId xmlns:p14="http://schemas.microsoft.com/office/powerpoint/2010/main" val="363586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23D01B-0901-4239-9959-1C652FD207CC}"/>
              </a:ext>
            </a:extLst>
          </p:cNvPr>
          <p:cNvSpPr>
            <a:spLocks noGrp="1"/>
          </p:cNvSpPr>
          <p:nvPr>
            <p:ph type="sldNum" sz="quarter" idx="11"/>
          </p:nvPr>
        </p:nvSpPr>
        <p:spPr/>
        <p:txBody>
          <a:bodyPr/>
          <a:lstStyle/>
          <a:p>
            <a:pPr algn="ctr"/>
            <a:fld id="{B67B645E-C5E5-4727-B977-D372A0AA71D9}" type="slidenum">
              <a:rPr lang="en-US" smtClean="0"/>
              <a:pPr algn="ctr"/>
              <a:t>16</a:t>
            </a:fld>
            <a:endParaRPr lang="en-US" dirty="0"/>
          </a:p>
        </p:txBody>
      </p:sp>
      <p:pic>
        <p:nvPicPr>
          <p:cNvPr id="14" name="Picture 13" descr="logo placeholder">
            <a:extLst>
              <a:ext uri="{FF2B5EF4-FFF2-40B4-BE49-F238E27FC236}">
                <a16:creationId xmlns:a16="http://schemas.microsoft.com/office/drawing/2014/main" id="{54C58640-0EC7-4E79-8434-03C39B703F15}"/>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5" name="TextBox 4">
            <a:extLst>
              <a:ext uri="{FF2B5EF4-FFF2-40B4-BE49-F238E27FC236}">
                <a16:creationId xmlns:a16="http://schemas.microsoft.com/office/drawing/2014/main" id="{415E5A36-3E66-DEF7-1944-F751D14F39B2}"/>
              </a:ext>
            </a:extLst>
          </p:cNvPr>
          <p:cNvSpPr txBox="1"/>
          <p:nvPr/>
        </p:nvSpPr>
        <p:spPr>
          <a:xfrm>
            <a:off x="7503460" y="243617"/>
            <a:ext cx="6096000" cy="369332"/>
          </a:xfrm>
          <a:prstGeom prst="rect">
            <a:avLst/>
          </a:prstGeom>
          <a:noFill/>
        </p:spPr>
        <p:txBody>
          <a:bodyPr wrap="square">
            <a:spAutoFit/>
          </a:bodyPr>
          <a:lstStyle/>
          <a:p>
            <a:r>
              <a:rPr lang="en-IN" dirty="0"/>
              <a:t>## Converting X_res and Y_res into int dtype.</a:t>
            </a:r>
          </a:p>
        </p:txBody>
      </p:sp>
      <p:sp>
        <p:nvSpPr>
          <p:cNvPr id="22" name="TextBox 21">
            <a:extLst>
              <a:ext uri="{FF2B5EF4-FFF2-40B4-BE49-F238E27FC236}">
                <a16:creationId xmlns:a16="http://schemas.microsoft.com/office/drawing/2014/main" id="{9D1932DE-4B0B-766D-7396-7505DC7EB53D}"/>
              </a:ext>
            </a:extLst>
          </p:cNvPr>
          <p:cNvSpPr txBox="1"/>
          <p:nvPr/>
        </p:nvSpPr>
        <p:spPr>
          <a:xfrm>
            <a:off x="-40340" y="105118"/>
            <a:ext cx="6136340" cy="646331"/>
          </a:xfrm>
          <a:prstGeom prst="rect">
            <a:avLst/>
          </a:prstGeom>
          <a:noFill/>
        </p:spPr>
        <p:txBody>
          <a:bodyPr wrap="square">
            <a:spAutoFit/>
          </a:bodyPr>
          <a:lstStyle/>
          <a:p>
            <a:r>
              <a:rPr lang="en-IN" dirty="0"/>
              <a:t>## we have to change X-res.## with the help of regular expression we will extract required info from X_res.</a:t>
            </a:r>
          </a:p>
        </p:txBody>
      </p:sp>
      <p:sp>
        <p:nvSpPr>
          <p:cNvPr id="24" name="TextBox 23">
            <a:extLst>
              <a:ext uri="{FF2B5EF4-FFF2-40B4-BE49-F238E27FC236}">
                <a16:creationId xmlns:a16="http://schemas.microsoft.com/office/drawing/2014/main" id="{E9A6943B-DAAD-DE58-E3A0-E33D568D5BBB}"/>
              </a:ext>
            </a:extLst>
          </p:cNvPr>
          <p:cNvSpPr txBox="1"/>
          <p:nvPr/>
        </p:nvSpPr>
        <p:spPr>
          <a:xfrm>
            <a:off x="0" y="776506"/>
            <a:ext cx="7667064" cy="369332"/>
          </a:xfrm>
          <a:prstGeom prst="rect">
            <a:avLst/>
          </a:prstGeom>
          <a:noFill/>
        </p:spPr>
        <p:txBody>
          <a:bodyPr wrap="square">
            <a:spAutoFit/>
          </a:bodyPr>
          <a:lstStyle/>
          <a:p>
            <a:r>
              <a:rPr lang="en-IN" dirty="0"/>
              <a:t>df['X_res'].str.replace(',','').str.findall(r'(\d+\.?\d+)').apply(lambda x:x[0])</a:t>
            </a:r>
          </a:p>
        </p:txBody>
      </p:sp>
      <p:pic>
        <p:nvPicPr>
          <p:cNvPr id="26" name="Picture 25">
            <a:extLst>
              <a:ext uri="{FF2B5EF4-FFF2-40B4-BE49-F238E27FC236}">
                <a16:creationId xmlns:a16="http://schemas.microsoft.com/office/drawing/2014/main" id="{C92700A0-6376-B7A2-9AF8-17169AB65C5E}"/>
              </a:ext>
            </a:extLst>
          </p:cNvPr>
          <p:cNvPicPr>
            <a:picLocks noChangeAspect="1"/>
          </p:cNvPicPr>
          <p:nvPr/>
        </p:nvPicPr>
        <p:blipFill>
          <a:blip r:embed="rId4"/>
          <a:stretch>
            <a:fillRect/>
          </a:stretch>
        </p:blipFill>
        <p:spPr>
          <a:xfrm>
            <a:off x="1" y="1170895"/>
            <a:ext cx="4034118" cy="2800429"/>
          </a:xfrm>
          <a:prstGeom prst="rect">
            <a:avLst/>
          </a:prstGeom>
        </p:spPr>
      </p:pic>
      <p:pic>
        <p:nvPicPr>
          <p:cNvPr id="28" name="Picture 27">
            <a:extLst>
              <a:ext uri="{FF2B5EF4-FFF2-40B4-BE49-F238E27FC236}">
                <a16:creationId xmlns:a16="http://schemas.microsoft.com/office/drawing/2014/main" id="{5D7CA7EB-D8B0-EA89-C4B2-761504B80894}"/>
              </a:ext>
            </a:extLst>
          </p:cNvPr>
          <p:cNvPicPr>
            <a:picLocks noChangeAspect="1"/>
          </p:cNvPicPr>
          <p:nvPr/>
        </p:nvPicPr>
        <p:blipFill>
          <a:blip r:embed="rId5"/>
          <a:stretch>
            <a:fillRect/>
          </a:stretch>
        </p:blipFill>
        <p:spPr>
          <a:xfrm>
            <a:off x="4037881" y="2935148"/>
            <a:ext cx="3343040" cy="3293470"/>
          </a:xfrm>
          <a:prstGeom prst="rect">
            <a:avLst/>
          </a:prstGeom>
        </p:spPr>
      </p:pic>
      <p:cxnSp>
        <p:nvCxnSpPr>
          <p:cNvPr id="30" name="Straight Arrow Connector 29">
            <a:extLst>
              <a:ext uri="{FF2B5EF4-FFF2-40B4-BE49-F238E27FC236}">
                <a16:creationId xmlns:a16="http://schemas.microsoft.com/office/drawing/2014/main" id="{0F2D3590-F634-83AF-8C39-0BB71BD4A470}"/>
              </a:ext>
            </a:extLst>
          </p:cNvPr>
          <p:cNvCxnSpPr>
            <a:cxnSpLocks/>
          </p:cNvCxnSpPr>
          <p:nvPr/>
        </p:nvCxnSpPr>
        <p:spPr>
          <a:xfrm flipV="1">
            <a:off x="5709401" y="5461249"/>
            <a:ext cx="2448482" cy="342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5" name="Picture 34">
            <a:extLst>
              <a:ext uri="{FF2B5EF4-FFF2-40B4-BE49-F238E27FC236}">
                <a16:creationId xmlns:a16="http://schemas.microsoft.com/office/drawing/2014/main" id="{DAC39751-0FEC-8573-4321-2360D7216152}"/>
              </a:ext>
            </a:extLst>
          </p:cNvPr>
          <p:cNvPicPr>
            <a:picLocks noChangeAspect="1"/>
          </p:cNvPicPr>
          <p:nvPr/>
        </p:nvPicPr>
        <p:blipFill>
          <a:blip r:embed="rId6"/>
          <a:stretch>
            <a:fillRect/>
          </a:stretch>
        </p:blipFill>
        <p:spPr>
          <a:xfrm>
            <a:off x="8110818" y="776506"/>
            <a:ext cx="3762130" cy="4923210"/>
          </a:xfrm>
          <a:prstGeom prst="rect">
            <a:avLst/>
          </a:prstGeom>
        </p:spPr>
      </p:pic>
    </p:spTree>
    <p:extLst>
      <p:ext uri="{BB962C8B-B14F-4D97-AF65-F5344CB8AC3E}">
        <p14:creationId xmlns:p14="http://schemas.microsoft.com/office/powerpoint/2010/main" val="1417396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a:lstStyle/>
          <a:p>
            <a:fld id="{B67B645E-C5E5-4727-B977-D372A0AA71D9}" type="slidenum">
              <a:rPr lang="en-US" smtClean="0"/>
              <a:pPr/>
              <a:t>17</a:t>
            </a:fld>
            <a:endParaRPr lang="en-US" dirty="0"/>
          </a:p>
        </p:txBody>
      </p:sp>
      <p:pic>
        <p:nvPicPr>
          <p:cNvPr id="8" name="Picture 7" descr="logo placeholder">
            <a:extLst>
              <a:ext uri="{FF2B5EF4-FFF2-40B4-BE49-F238E27FC236}">
                <a16:creationId xmlns:a16="http://schemas.microsoft.com/office/drawing/2014/main" id="{A55BC796-91D8-4519-B214-CFDD87D9E803}"/>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11" name="TextBox 10">
            <a:extLst>
              <a:ext uri="{FF2B5EF4-FFF2-40B4-BE49-F238E27FC236}">
                <a16:creationId xmlns:a16="http://schemas.microsoft.com/office/drawing/2014/main" id="{2D9E70AA-04A2-03D7-C334-F2454F29021B}"/>
              </a:ext>
            </a:extLst>
          </p:cNvPr>
          <p:cNvSpPr txBox="1"/>
          <p:nvPr/>
        </p:nvSpPr>
        <p:spPr>
          <a:xfrm>
            <a:off x="170329" y="196334"/>
            <a:ext cx="6096000" cy="461665"/>
          </a:xfrm>
          <a:prstGeom prst="rect">
            <a:avLst/>
          </a:prstGeom>
          <a:noFill/>
        </p:spPr>
        <p:txBody>
          <a:bodyPr wrap="square">
            <a:spAutoFit/>
          </a:bodyPr>
          <a:lstStyle/>
          <a:p>
            <a:r>
              <a:rPr lang="en-IN" sz="2400" b="1" dirty="0"/>
              <a:t>## Now we will create a new column i.e, PPI</a:t>
            </a:r>
          </a:p>
        </p:txBody>
      </p:sp>
      <p:sp>
        <p:nvSpPr>
          <p:cNvPr id="13" name="TextBox 12">
            <a:extLst>
              <a:ext uri="{FF2B5EF4-FFF2-40B4-BE49-F238E27FC236}">
                <a16:creationId xmlns:a16="http://schemas.microsoft.com/office/drawing/2014/main" id="{FC2ACF35-B996-BF7B-6C4E-0DAC09701A94}"/>
              </a:ext>
            </a:extLst>
          </p:cNvPr>
          <p:cNvSpPr txBox="1"/>
          <p:nvPr/>
        </p:nvSpPr>
        <p:spPr>
          <a:xfrm>
            <a:off x="170329" y="696143"/>
            <a:ext cx="6096000" cy="1754326"/>
          </a:xfrm>
          <a:prstGeom prst="rect">
            <a:avLst/>
          </a:prstGeom>
          <a:noFill/>
        </p:spPr>
        <p:txBody>
          <a:bodyPr wrap="square">
            <a:spAutoFit/>
          </a:bodyPr>
          <a:lstStyle/>
          <a:p>
            <a:r>
              <a:rPr lang="en-IN" dirty="0"/>
              <a:t>### What is pixel per inch (PPI)?# The term Pixels Per Inch (PPI) commonly refers to the measurement of </a:t>
            </a:r>
            <a:r>
              <a:rPr lang="en-IN" b="1" u="sng" dirty="0"/>
              <a:t>pixel density in display screens, including those of computers, laptops, TVs, and smartphones. </a:t>
            </a:r>
            <a:r>
              <a:rPr lang="en-IN" dirty="0"/>
              <a:t># This metric helps you determine the sharpness and clarity of the image you see on the screens of these devices. # PPI is a metric used for all kinds of screens</a:t>
            </a:r>
          </a:p>
        </p:txBody>
      </p:sp>
      <p:sp>
        <p:nvSpPr>
          <p:cNvPr id="15" name="TextBox 14">
            <a:extLst>
              <a:ext uri="{FF2B5EF4-FFF2-40B4-BE49-F238E27FC236}">
                <a16:creationId xmlns:a16="http://schemas.microsoft.com/office/drawing/2014/main" id="{2F196592-F8C1-C346-F503-608BF925A9DA}"/>
              </a:ext>
            </a:extLst>
          </p:cNvPr>
          <p:cNvSpPr txBox="1"/>
          <p:nvPr/>
        </p:nvSpPr>
        <p:spPr>
          <a:xfrm>
            <a:off x="170329" y="2738282"/>
            <a:ext cx="7646894" cy="369332"/>
          </a:xfrm>
          <a:prstGeom prst="rect">
            <a:avLst/>
          </a:prstGeom>
          <a:noFill/>
        </p:spPr>
        <p:txBody>
          <a:bodyPr wrap="square">
            <a:spAutoFit/>
          </a:bodyPr>
          <a:lstStyle/>
          <a:p>
            <a:r>
              <a:rPr lang="en-IN" dirty="0"/>
              <a:t>df['</a:t>
            </a:r>
            <a:r>
              <a:rPr lang="en-IN" dirty="0" err="1"/>
              <a:t>ppi</a:t>
            </a:r>
            <a:r>
              <a:rPr lang="en-IN" dirty="0"/>
              <a:t>'] = (((df['X_res']**2) + (df['Y_res']**2))**0.5/df['Inches']).astype('float')</a:t>
            </a:r>
          </a:p>
        </p:txBody>
      </p:sp>
      <p:pic>
        <p:nvPicPr>
          <p:cNvPr id="17" name="Picture 16">
            <a:extLst>
              <a:ext uri="{FF2B5EF4-FFF2-40B4-BE49-F238E27FC236}">
                <a16:creationId xmlns:a16="http://schemas.microsoft.com/office/drawing/2014/main" id="{9A4A1A3A-1430-3635-B327-355D10F3BF46}"/>
              </a:ext>
            </a:extLst>
          </p:cNvPr>
          <p:cNvPicPr>
            <a:picLocks noChangeAspect="1"/>
          </p:cNvPicPr>
          <p:nvPr/>
        </p:nvPicPr>
        <p:blipFill>
          <a:blip r:embed="rId4"/>
          <a:stretch>
            <a:fillRect/>
          </a:stretch>
        </p:blipFill>
        <p:spPr>
          <a:xfrm>
            <a:off x="7621750" y="196334"/>
            <a:ext cx="4395198" cy="5083878"/>
          </a:xfrm>
          <a:prstGeom prst="rect">
            <a:avLst/>
          </a:prstGeom>
        </p:spPr>
      </p:pic>
      <p:sp>
        <p:nvSpPr>
          <p:cNvPr id="19" name="TextBox 18">
            <a:extLst>
              <a:ext uri="{FF2B5EF4-FFF2-40B4-BE49-F238E27FC236}">
                <a16:creationId xmlns:a16="http://schemas.microsoft.com/office/drawing/2014/main" id="{1B124752-E68B-4B48-E181-E722BC587E72}"/>
              </a:ext>
            </a:extLst>
          </p:cNvPr>
          <p:cNvSpPr txBox="1"/>
          <p:nvPr/>
        </p:nvSpPr>
        <p:spPr>
          <a:xfrm>
            <a:off x="677710" y="4530752"/>
            <a:ext cx="4177553" cy="1569660"/>
          </a:xfrm>
          <a:prstGeom prst="rect">
            <a:avLst/>
          </a:prstGeom>
          <a:noFill/>
        </p:spPr>
        <p:txBody>
          <a:bodyPr wrap="square" rtlCol="0">
            <a:spAutoFit/>
          </a:bodyPr>
          <a:lstStyle/>
          <a:p>
            <a:r>
              <a:rPr lang="en-IN" sz="2400" dirty="0"/>
              <a:t>We check correlation to understand more about numeric columns and which are least important.</a:t>
            </a:r>
          </a:p>
        </p:txBody>
      </p:sp>
      <p:sp>
        <p:nvSpPr>
          <p:cNvPr id="20" name="Arrow: Bent-Up 19">
            <a:extLst>
              <a:ext uri="{FF2B5EF4-FFF2-40B4-BE49-F238E27FC236}">
                <a16:creationId xmlns:a16="http://schemas.microsoft.com/office/drawing/2014/main" id="{BBE682E7-CA98-058C-35ED-C4853CBCB9AC}"/>
              </a:ext>
            </a:extLst>
          </p:cNvPr>
          <p:cNvSpPr/>
          <p:nvPr/>
        </p:nvSpPr>
        <p:spPr>
          <a:xfrm>
            <a:off x="4940428" y="5283802"/>
            <a:ext cx="4007224" cy="731520"/>
          </a:xfrm>
          <a:prstGeom prst="bentUpArrow">
            <a:avLst/>
          </a:prstGeom>
          <a:solidFill>
            <a:schemeClr val="bg1">
              <a:lumMod val="5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4769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91AABD-E027-1678-C642-2B3744EF858D}"/>
              </a:ext>
            </a:extLst>
          </p:cNvPr>
          <p:cNvSpPr>
            <a:spLocks noGrp="1"/>
          </p:cNvSpPr>
          <p:nvPr>
            <p:ph type="sldNum" sz="quarter" idx="11"/>
          </p:nvPr>
        </p:nvSpPr>
        <p:spPr/>
        <p:txBody>
          <a:bodyPr/>
          <a:lstStyle/>
          <a:p>
            <a:pPr algn="ctr"/>
            <a:fld id="{B67B645E-C5E5-4727-B977-D372A0AA71D9}" type="slidenum">
              <a:rPr lang="en-US" noProof="0" smtClean="0"/>
              <a:pPr algn="ctr"/>
              <a:t>18</a:t>
            </a:fld>
            <a:endParaRPr lang="en-US" noProof="0" dirty="0"/>
          </a:p>
        </p:txBody>
      </p:sp>
      <p:sp>
        <p:nvSpPr>
          <p:cNvPr id="5" name="TextBox 4">
            <a:extLst>
              <a:ext uri="{FF2B5EF4-FFF2-40B4-BE49-F238E27FC236}">
                <a16:creationId xmlns:a16="http://schemas.microsoft.com/office/drawing/2014/main" id="{5EFFB87C-F93D-E927-1DB4-6E00BFE3CDA4}"/>
              </a:ext>
            </a:extLst>
          </p:cNvPr>
          <p:cNvSpPr txBox="1"/>
          <p:nvPr/>
        </p:nvSpPr>
        <p:spPr>
          <a:xfrm>
            <a:off x="0" y="582408"/>
            <a:ext cx="9959788" cy="892552"/>
          </a:xfrm>
          <a:prstGeom prst="rect">
            <a:avLst/>
          </a:prstGeom>
          <a:noFill/>
        </p:spPr>
        <p:txBody>
          <a:bodyPr wrap="square">
            <a:spAutoFit/>
          </a:bodyPr>
          <a:lstStyle/>
          <a:p>
            <a:pPr algn="l"/>
            <a:r>
              <a:rPr lang="en-US" sz="2800" b="1" i="0" dirty="0">
                <a:effectLst/>
                <a:latin typeface="system-ui"/>
              </a:rPr>
              <a:t>Now we will remove some columns which are of no use in future</a:t>
            </a:r>
            <a:r>
              <a:rPr lang="en-US" sz="2400" b="1" i="0" dirty="0">
                <a:effectLst/>
                <a:latin typeface="system-ui"/>
              </a:rPr>
              <a:t>.</a:t>
            </a:r>
          </a:p>
          <a:p>
            <a:pPr algn="l"/>
            <a:r>
              <a:rPr lang="en-US" sz="2400" b="1" i="0" u="sng" dirty="0">
                <a:effectLst/>
                <a:latin typeface="system-ui"/>
              </a:rPr>
              <a:t>we will drop Inches,ScreenResolution,X_res,Y_res</a:t>
            </a:r>
            <a:r>
              <a:rPr lang="en-US" sz="2400" b="1" i="0" dirty="0">
                <a:effectLst/>
                <a:latin typeface="system-ui"/>
              </a:rPr>
              <a:t>.</a:t>
            </a:r>
          </a:p>
        </p:txBody>
      </p:sp>
      <p:pic>
        <p:nvPicPr>
          <p:cNvPr id="7" name="Picture 6">
            <a:extLst>
              <a:ext uri="{FF2B5EF4-FFF2-40B4-BE49-F238E27FC236}">
                <a16:creationId xmlns:a16="http://schemas.microsoft.com/office/drawing/2014/main" id="{02FF935C-87BD-E469-813F-DF77B6EBB9FD}"/>
              </a:ext>
            </a:extLst>
          </p:cNvPr>
          <p:cNvPicPr>
            <a:picLocks noChangeAspect="1"/>
          </p:cNvPicPr>
          <p:nvPr/>
        </p:nvPicPr>
        <p:blipFill>
          <a:blip r:embed="rId2"/>
          <a:stretch>
            <a:fillRect/>
          </a:stretch>
        </p:blipFill>
        <p:spPr>
          <a:xfrm>
            <a:off x="0" y="1474960"/>
            <a:ext cx="12192000" cy="5311322"/>
          </a:xfrm>
          <a:prstGeom prst="rect">
            <a:avLst/>
          </a:prstGeom>
        </p:spPr>
      </p:pic>
    </p:spTree>
    <p:extLst>
      <p:ext uri="{BB962C8B-B14F-4D97-AF65-F5344CB8AC3E}">
        <p14:creationId xmlns:p14="http://schemas.microsoft.com/office/powerpoint/2010/main" val="284079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0F10-364B-198D-BCC7-FD43799550F8}"/>
              </a:ext>
            </a:extLst>
          </p:cNvPr>
          <p:cNvSpPr>
            <a:spLocks noGrp="1"/>
          </p:cNvSpPr>
          <p:nvPr>
            <p:ph type="title"/>
          </p:nvPr>
        </p:nvSpPr>
        <p:spPr>
          <a:xfrm>
            <a:off x="432000" y="473268"/>
            <a:ext cx="11329200" cy="539744"/>
          </a:xfrm>
        </p:spPr>
        <p:txBody>
          <a:bodyPr/>
          <a:lstStyle/>
          <a:p>
            <a:r>
              <a:rPr lang="en-IN" sz="4000" dirty="0"/>
              <a:t>Now  we  will  focus on  cpu and gpu</a:t>
            </a:r>
            <a:br>
              <a:rPr lang="en-IN" sz="4000" dirty="0"/>
            </a:br>
            <a:r>
              <a:rPr lang="en-IN" sz="2800" dirty="0"/>
              <a:t>cpu</a:t>
            </a:r>
          </a:p>
        </p:txBody>
      </p:sp>
      <p:sp>
        <p:nvSpPr>
          <p:cNvPr id="3" name="Slide Number Placeholder 2">
            <a:extLst>
              <a:ext uri="{FF2B5EF4-FFF2-40B4-BE49-F238E27FC236}">
                <a16:creationId xmlns:a16="http://schemas.microsoft.com/office/drawing/2014/main" id="{1E841A65-1940-D45A-A06C-F3A0F38245AF}"/>
              </a:ext>
            </a:extLst>
          </p:cNvPr>
          <p:cNvSpPr>
            <a:spLocks noGrp="1"/>
          </p:cNvSpPr>
          <p:nvPr>
            <p:ph type="sldNum" sz="quarter" idx="11"/>
          </p:nvPr>
        </p:nvSpPr>
        <p:spPr/>
        <p:txBody>
          <a:bodyPr/>
          <a:lstStyle/>
          <a:p>
            <a:pPr algn="ctr"/>
            <a:fld id="{B67B645E-C5E5-4727-B977-D372A0AA71D9}" type="slidenum">
              <a:rPr lang="en-US" noProof="0" smtClean="0"/>
              <a:pPr algn="ctr"/>
              <a:t>19</a:t>
            </a:fld>
            <a:endParaRPr lang="en-US" noProof="0" dirty="0"/>
          </a:p>
        </p:txBody>
      </p:sp>
      <p:sp>
        <p:nvSpPr>
          <p:cNvPr id="5" name="TextBox 4">
            <a:extLst>
              <a:ext uri="{FF2B5EF4-FFF2-40B4-BE49-F238E27FC236}">
                <a16:creationId xmlns:a16="http://schemas.microsoft.com/office/drawing/2014/main" id="{E7AC6638-A60C-649C-8BE1-5AC0AEB34ED8}"/>
              </a:ext>
            </a:extLst>
          </p:cNvPr>
          <p:cNvSpPr txBox="1"/>
          <p:nvPr/>
        </p:nvSpPr>
        <p:spPr>
          <a:xfrm>
            <a:off x="432000" y="1307957"/>
            <a:ext cx="6096000" cy="369332"/>
          </a:xfrm>
          <a:prstGeom prst="rect">
            <a:avLst/>
          </a:prstGeom>
          <a:noFill/>
        </p:spPr>
        <p:txBody>
          <a:bodyPr wrap="square">
            <a:spAutoFit/>
          </a:bodyPr>
          <a:lstStyle/>
          <a:p>
            <a:r>
              <a:rPr lang="en-IN" dirty="0"/>
              <a:t>df['Cpu'].value_counts()</a:t>
            </a:r>
          </a:p>
        </p:txBody>
      </p:sp>
      <p:sp>
        <p:nvSpPr>
          <p:cNvPr id="7" name="TextBox 6">
            <a:extLst>
              <a:ext uri="{FF2B5EF4-FFF2-40B4-BE49-F238E27FC236}">
                <a16:creationId xmlns:a16="http://schemas.microsoft.com/office/drawing/2014/main" id="{08DEA89D-E50F-9AF5-B67F-C5C1DBBDB62E}"/>
              </a:ext>
            </a:extLst>
          </p:cNvPr>
          <p:cNvSpPr txBox="1"/>
          <p:nvPr/>
        </p:nvSpPr>
        <p:spPr>
          <a:xfrm>
            <a:off x="432000" y="1677289"/>
            <a:ext cx="6096000" cy="369332"/>
          </a:xfrm>
          <a:prstGeom prst="rect">
            <a:avLst/>
          </a:prstGeom>
          <a:noFill/>
        </p:spPr>
        <p:txBody>
          <a:bodyPr wrap="square">
            <a:spAutoFit/>
          </a:bodyPr>
          <a:lstStyle/>
          <a:p>
            <a:r>
              <a:rPr lang="en-IN" dirty="0"/>
              <a:t>df['Cpu'].apply(lambda x:x.split()[0:3])</a:t>
            </a:r>
          </a:p>
        </p:txBody>
      </p:sp>
      <p:sp>
        <p:nvSpPr>
          <p:cNvPr id="9" name="TextBox 8">
            <a:extLst>
              <a:ext uri="{FF2B5EF4-FFF2-40B4-BE49-F238E27FC236}">
                <a16:creationId xmlns:a16="http://schemas.microsoft.com/office/drawing/2014/main" id="{FB4AE94B-CD27-B006-FC82-C45176FD89C6}"/>
              </a:ext>
            </a:extLst>
          </p:cNvPr>
          <p:cNvSpPr txBox="1"/>
          <p:nvPr/>
        </p:nvSpPr>
        <p:spPr>
          <a:xfrm>
            <a:off x="432000" y="2046621"/>
            <a:ext cx="6096000" cy="369332"/>
          </a:xfrm>
          <a:prstGeom prst="rect">
            <a:avLst/>
          </a:prstGeom>
          <a:noFill/>
        </p:spPr>
        <p:txBody>
          <a:bodyPr wrap="square">
            <a:spAutoFit/>
          </a:bodyPr>
          <a:lstStyle/>
          <a:p>
            <a:r>
              <a:rPr lang="en-IN" dirty="0"/>
              <a:t>## I will create a new column [Cpu Name]</a:t>
            </a:r>
          </a:p>
        </p:txBody>
      </p:sp>
      <p:sp>
        <p:nvSpPr>
          <p:cNvPr id="11" name="TextBox 10">
            <a:extLst>
              <a:ext uri="{FF2B5EF4-FFF2-40B4-BE49-F238E27FC236}">
                <a16:creationId xmlns:a16="http://schemas.microsoft.com/office/drawing/2014/main" id="{95B1A916-70CE-FFE5-B779-43CC7EB4C2E4}"/>
              </a:ext>
            </a:extLst>
          </p:cNvPr>
          <p:cNvSpPr txBox="1"/>
          <p:nvPr/>
        </p:nvSpPr>
        <p:spPr>
          <a:xfrm>
            <a:off x="387176" y="2420000"/>
            <a:ext cx="7333129" cy="369332"/>
          </a:xfrm>
          <a:prstGeom prst="rect">
            <a:avLst/>
          </a:prstGeom>
          <a:noFill/>
        </p:spPr>
        <p:txBody>
          <a:bodyPr wrap="square">
            <a:spAutoFit/>
          </a:bodyPr>
          <a:lstStyle/>
          <a:p>
            <a:r>
              <a:rPr lang="en-IN" dirty="0"/>
              <a:t>df['Cpu Name'] = df['Cpu'].apply(lambda x:" ".join(x.split()[0:3]))</a:t>
            </a:r>
          </a:p>
        </p:txBody>
      </p:sp>
      <p:sp>
        <p:nvSpPr>
          <p:cNvPr id="13" name="TextBox 12">
            <a:extLst>
              <a:ext uri="{FF2B5EF4-FFF2-40B4-BE49-F238E27FC236}">
                <a16:creationId xmlns:a16="http://schemas.microsoft.com/office/drawing/2014/main" id="{CE35D874-B6E7-BB0F-A5C5-ECB662B024EF}"/>
              </a:ext>
            </a:extLst>
          </p:cNvPr>
          <p:cNvSpPr txBox="1"/>
          <p:nvPr/>
        </p:nvSpPr>
        <p:spPr>
          <a:xfrm>
            <a:off x="3209365" y="2872147"/>
            <a:ext cx="6096000" cy="369332"/>
          </a:xfrm>
          <a:prstGeom prst="rect">
            <a:avLst/>
          </a:prstGeom>
          <a:noFill/>
        </p:spPr>
        <p:txBody>
          <a:bodyPr wrap="square">
            <a:spAutoFit/>
          </a:bodyPr>
          <a:lstStyle/>
          <a:p>
            <a:r>
              <a:rPr lang="en-IN" dirty="0"/>
              <a:t>df.head()</a:t>
            </a:r>
          </a:p>
        </p:txBody>
      </p:sp>
      <p:pic>
        <p:nvPicPr>
          <p:cNvPr id="15" name="Picture 14">
            <a:extLst>
              <a:ext uri="{FF2B5EF4-FFF2-40B4-BE49-F238E27FC236}">
                <a16:creationId xmlns:a16="http://schemas.microsoft.com/office/drawing/2014/main" id="{344220AE-D079-E598-8E21-6BFEEA9F2819}"/>
              </a:ext>
            </a:extLst>
          </p:cNvPr>
          <p:cNvPicPr>
            <a:picLocks noChangeAspect="1"/>
          </p:cNvPicPr>
          <p:nvPr/>
        </p:nvPicPr>
        <p:blipFill>
          <a:blip r:embed="rId2"/>
          <a:stretch>
            <a:fillRect/>
          </a:stretch>
        </p:blipFill>
        <p:spPr>
          <a:xfrm>
            <a:off x="508535" y="2865097"/>
            <a:ext cx="2317040" cy="3880043"/>
          </a:xfrm>
          <a:prstGeom prst="rect">
            <a:avLst/>
          </a:prstGeom>
        </p:spPr>
      </p:pic>
      <p:pic>
        <p:nvPicPr>
          <p:cNvPr id="17" name="Picture 16">
            <a:extLst>
              <a:ext uri="{FF2B5EF4-FFF2-40B4-BE49-F238E27FC236}">
                <a16:creationId xmlns:a16="http://schemas.microsoft.com/office/drawing/2014/main" id="{D9B44394-C094-A520-D2FF-FF076EC2E2AF}"/>
              </a:ext>
            </a:extLst>
          </p:cNvPr>
          <p:cNvPicPr>
            <a:picLocks noChangeAspect="1"/>
          </p:cNvPicPr>
          <p:nvPr/>
        </p:nvPicPr>
        <p:blipFill>
          <a:blip r:embed="rId3"/>
          <a:stretch>
            <a:fillRect/>
          </a:stretch>
        </p:blipFill>
        <p:spPr>
          <a:xfrm>
            <a:off x="3209365" y="3289129"/>
            <a:ext cx="8982635" cy="3188802"/>
          </a:xfrm>
          <a:prstGeom prst="rect">
            <a:avLst/>
          </a:prstGeom>
        </p:spPr>
      </p:pic>
    </p:spTree>
    <p:extLst>
      <p:ext uri="{BB962C8B-B14F-4D97-AF65-F5344CB8AC3E}">
        <p14:creationId xmlns:p14="http://schemas.microsoft.com/office/powerpoint/2010/main" val="144269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3849FAF-CB69-3B35-AFAE-B85CCFD26DC6}"/>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1742" r="11742"/>
          <a:stretch>
            <a:fillRect/>
          </a:stretch>
        </p:blipFill>
        <p:spPr>
          <a:xfrm>
            <a:off x="1833492" y="1084782"/>
            <a:ext cx="4567666" cy="4688435"/>
          </a:xfrm>
          <a:ln w="34925">
            <a:noFill/>
          </a:ln>
          <a:effectLst>
            <a:outerShdw blurRad="225425" dist="50800" dir="5220000" algn="ctr">
              <a:srgbClr val="000000">
                <a:alpha val="33000"/>
              </a:srgbClr>
            </a:outerShdw>
            <a:reflection blurRad="6350" stA="50000" endA="300" endPos="90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3" name="Title 2">
            <a:extLst>
              <a:ext uri="{FF2B5EF4-FFF2-40B4-BE49-F238E27FC236}">
                <a16:creationId xmlns:a16="http://schemas.microsoft.com/office/drawing/2014/main" id="{DA8331C6-FC7C-08B5-3510-B957C257B2D6}"/>
              </a:ext>
            </a:extLst>
          </p:cNvPr>
          <p:cNvSpPr>
            <a:spLocks noGrp="1"/>
          </p:cNvSpPr>
          <p:nvPr>
            <p:ph type="ctrTitle"/>
          </p:nvPr>
        </p:nvSpPr>
        <p:spPr>
          <a:xfrm>
            <a:off x="6946943" y="713255"/>
            <a:ext cx="4099187" cy="2078700"/>
          </a:xfrm>
        </p:spPr>
        <p:txBody>
          <a:bodyPr/>
          <a:lstStyle/>
          <a:p>
            <a:pPr algn="ctr"/>
            <a:r>
              <a:rPr lang="en-IN" sz="2800" dirty="0"/>
              <a:t>What is machine learning</a:t>
            </a:r>
          </a:p>
        </p:txBody>
      </p:sp>
      <p:sp>
        <p:nvSpPr>
          <p:cNvPr id="4" name="Subtitle 3">
            <a:extLst>
              <a:ext uri="{FF2B5EF4-FFF2-40B4-BE49-F238E27FC236}">
                <a16:creationId xmlns:a16="http://schemas.microsoft.com/office/drawing/2014/main" id="{29577624-275A-0015-2BC0-43FFF201B511}"/>
              </a:ext>
            </a:extLst>
          </p:cNvPr>
          <p:cNvSpPr>
            <a:spLocks noGrp="1"/>
          </p:cNvSpPr>
          <p:nvPr>
            <p:ph type="subTitle" idx="1"/>
          </p:nvPr>
        </p:nvSpPr>
        <p:spPr>
          <a:xfrm>
            <a:off x="7108309" y="3186953"/>
            <a:ext cx="4099187" cy="2078700"/>
          </a:xfrm>
        </p:spPr>
        <p:txBody>
          <a:bodyPr/>
          <a:lstStyle/>
          <a:p>
            <a:pPr algn="l"/>
            <a:r>
              <a:rPr lang="en-US" b="0" i="0" dirty="0">
                <a:effectLst/>
                <a:latin typeface="Inter"/>
              </a:rPr>
              <a:t>Machine learning is a branch of Artificial intelligence that deals with implementing applications that can make a future prediction based on past data.</a:t>
            </a:r>
          </a:p>
          <a:p>
            <a:pPr algn="l"/>
            <a:r>
              <a:rPr lang="en-US" sz="1600" b="0" i="0" dirty="0">
                <a:solidFill>
                  <a:srgbClr val="FFC000"/>
                </a:solidFill>
                <a:effectLst/>
                <a:latin typeface="Inter"/>
              </a:rPr>
              <a:t>There are various steps involved in building a machine learning project but not all the steps are mandatory to use in a single project, and it all depends on the data.</a:t>
            </a:r>
            <a:endParaRPr lang="en-IN" sz="1600" dirty="0">
              <a:solidFill>
                <a:srgbClr val="FFC000"/>
              </a:solidFill>
            </a:endParaRPr>
          </a:p>
        </p:txBody>
      </p:sp>
    </p:spTree>
    <p:extLst>
      <p:ext uri="{BB962C8B-B14F-4D97-AF65-F5344CB8AC3E}">
        <p14:creationId xmlns:p14="http://schemas.microsoft.com/office/powerpoint/2010/main" val="1280811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80DC-4986-5039-A254-D48CAD16D80B}"/>
              </a:ext>
            </a:extLst>
          </p:cNvPr>
          <p:cNvSpPr>
            <a:spLocks noGrp="1"/>
          </p:cNvSpPr>
          <p:nvPr>
            <p:ph type="title"/>
          </p:nvPr>
        </p:nvSpPr>
        <p:spPr>
          <a:xfrm>
            <a:off x="432000" y="432000"/>
            <a:ext cx="4767529" cy="432000"/>
          </a:xfrm>
        </p:spPr>
        <p:txBody>
          <a:bodyPr/>
          <a:lstStyle/>
          <a:p>
            <a:r>
              <a:rPr lang="en-IN" dirty="0"/>
              <a:t>Gpu</a:t>
            </a:r>
          </a:p>
        </p:txBody>
      </p:sp>
      <p:sp>
        <p:nvSpPr>
          <p:cNvPr id="3" name="Slide Number Placeholder 2">
            <a:extLst>
              <a:ext uri="{FF2B5EF4-FFF2-40B4-BE49-F238E27FC236}">
                <a16:creationId xmlns:a16="http://schemas.microsoft.com/office/drawing/2014/main" id="{488B52A3-4D59-69A3-59AB-412E017BF30C}"/>
              </a:ext>
            </a:extLst>
          </p:cNvPr>
          <p:cNvSpPr>
            <a:spLocks noGrp="1"/>
          </p:cNvSpPr>
          <p:nvPr>
            <p:ph type="sldNum" sz="quarter" idx="11"/>
          </p:nvPr>
        </p:nvSpPr>
        <p:spPr/>
        <p:txBody>
          <a:bodyPr/>
          <a:lstStyle/>
          <a:p>
            <a:pPr algn="ctr"/>
            <a:fld id="{B67B645E-C5E5-4727-B977-D372A0AA71D9}" type="slidenum">
              <a:rPr lang="en-US" noProof="0" smtClean="0"/>
              <a:pPr algn="ctr"/>
              <a:t>20</a:t>
            </a:fld>
            <a:endParaRPr lang="en-US" noProof="0" dirty="0"/>
          </a:p>
        </p:txBody>
      </p:sp>
      <p:sp>
        <p:nvSpPr>
          <p:cNvPr id="5" name="TextBox 4">
            <a:extLst>
              <a:ext uri="{FF2B5EF4-FFF2-40B4-BE49-F238E27FC236}">
                <a16:creationId xmlns:a16="http://schemas.microsoft.com/office/drawing/2014/main" id="{B3214ADC-6B44-D5E2-3AAA-1D86F716941C}"/>
              </a:ext>
            </a:extLst>
          </p:cNvPr>
          <p:cNvSpPr txBox="1"/>
          <p:nvPr/>
        </p:nvSpPr>
        <p:spPr>
          <a:xfrm>
            <a:off x="342352" y="1585862"/>
            <a:ext cx="6096000" cy="369332"/>
          </a:xfrm>
          <a:prstGeom prst="rect">
            <a:avLst/>
          </a:prstGeom>
          <a:noFill/>
        </p:spPr>
        <p:txBody>
          <a:bodyPr wrap="square">
            <a:spAutoFit/>
          </a:bodyPr>
          <a:lstStyle/>
          <a:p>
            <a:r>
              <a:rPr lang="en-IN" dirty="0"/>
              <a:t>df['Gpu'].value_counts()</a:t>
            </a:r>
          </a:p>
        </p:txBody>
      </p:sp>
      <p:sp>
        <p:nvSpPr>
          <p:cNvPr id="7" name="TextBox 6">
            <a:extLst>
              <a:ext uri="{FF2B5EF4-FFF2-40B4-BE49-F238E27FC236}">
                <a16:creationId xmlns:a16="http://schemas.microsoft.com/office/drawing/2014/main" id="{8F057632-3F27-22EF-21EB-140A625C1F86}"/>
              </a:ext>
            </a:extLst>
          </p:cNvPr>
          <p:cNvSpPr txBox="1"/>
          <p:nvPr/>
        </p:nvSpPr>
        <p:spPr>
          <a:xfrm>
            <a:off x="342352" y="1955194"/>
            <a:ext cx="6096000" cy="369332"/>
          </a:xfrm>
          <a:prstGeom prst="rect">
            <a:avLst/>
          </a:prstGeom>
          <a:noFill/>
        </p:spPr>
        <p:txBody>
          <a:bodyPr wrap="square">
            <a:spAutoFit/>
          </a:bodyPr>
          <a:lstStyle/>
          <a:p>
            <a:r>
              <a:rPr lang="en-IN" dirty="0"/>
              <a:t>df['Gpu brand'] = df['Gpu'].apply(lambda x:x.split()[0])</a:t>
            </a:r>
          </a:p>
        </p:txBody>
      </p:sp>
      <p:sp>
        <p:nvSpPr>
          <p:cNvPr id="9" name="TextBox 8">
            <a:extLst>
              <a:ext uri="{FF2B5EF4-FFF2-40B4-BE49-F238E27FC236}">
                <a16:creationId xmlns:a16="http://schemas.microsoft.com/office/drawing/2014/main" id="{479AD682-8179-1C90-5D45-41A18A3D8CF2}"/>
              </a:ext>
            </a:extLst>
          </p:cNvPr>
          <p:cNvSpPr txBox="1"/>
          <p:nvPr/>
        </p:nvSpPr>
        <p:spPr>
          <a:xfrm>
            <a:off x="342352" y="2324526"/>
            <a:ext cx="6096000" cy="369332"/>
          </a:xfrm>
          <a:prstGeom prst="rect">
            <a:avLst/>
          </a:prstGeom>
          <a:noFill/>
        </p:spPr>
        <p:txBody>
          <a:bodyPr wrap="square">
            <a:spAutoFit/>
          </a:bodyPr>
          <a:lstStyle/>
          <a:p>
            <a:r>
              <a:rPr lang="en-IN" dirty="0"/>
              <a:t>df.head()</a:t>
            </a:r>
          </a:p>
        </p:txBody>
      </p:sp>
      <p:sp>
        <p:nvSpPr>
          <p:cNvPr id="11" name="TextBox 10">
            <a:extLst>
              <a:ext uri="{FF2B5EF4-FFF2-40B4-BE49-F238E27FC236}">
                <a16:creationId xmlns:a16="http://schemas.microsoft.com/office/drawing/2014/main" id="{1542434A-8E81-1994-87DC-2BB564D5CE93}"/>
              </a:ext>
            </a:extLst>
          </p:cNvPr>
          <p:cNvSpPr txBox="1"/>
          <p:nvPr/>
        </p:nvSpPr>
        <p:spPr>
          <a:xfrm>
            <a:off x="342352" y="2693858"/>
            <a:ext cx="6096000" cy="369332"/>
          </a:xfrm>
          <a:prstGeom prst="rect">
            <a:avLst/>
          </a:prstGeom>
          <a:noFill/>
        </p:spPr>
        <p:txBody>
          <a:bodyPr wrap="square">
            <a:spAutoFit/>
          </a:bodyPr>
          <a:lstStyle/>
          <a:p>
            <a:r>
              <a:rPr lang="en-IN" dirty="0"/>
              <a:t>df['Gpu brand'].value_counts()</a:t>
            </a:r>
          </a:p>
        </p:txBody>
      </p:sp>
      <p:sp>
        <p:nvSpPr>
          <p:cNvPr id="13" name="TextBox 12">
            <a:extLst>
              <a:ext uri="{FF2B5EF4-FFF2-40B4-BE49-F238E27FC236}">
                <a16:creationId xmlns:a16="http://schemas.microsoft.com/office/drawing/2014/main" id="{D50846E4-C855-7139-8CCD-C04F4C8BD68E}"/>
              </a:ext>
            </a:extLst>
          </p:cNvPr>
          <p:cNvSpPr txBox="1"/>
          <p:nvPr/>
        </p:nvSpPr>
        <p:spPr>
          <a:xfrm>
            <a:off x="342352" y="3042593"/>
            <a:ext cx="6096000" cy="369332"/>
          </a:xfrm>
          <a:prstGeom prst="rect">
            <a:avLst/>
          </a:prstGeom>
          <a:noFill/>
        </p:spPr>
        <p:txBody>
          <a:bodyPr wrap="square">
            <a:spAutoFit/>
          </a:bodyPr>
          <a:lstStyle/>
          <a:p>
            <a:r>
              <a:rPr lang="en-IN" dirty="0"/>
              <a:t>df.drop(columns=['Gpu'],inplace=True)</a:t>
            </a:r>
          </a:p>
        </p:txBody>
      </p:sp>
      <p:sp>
        <p:nvSpPr>
          <p:cNvPr id="15" name="TextBox 14">
            <a:extLst>
              <a:ext uri="{FF2B5EF4-FFF2-40B4-BE49-F238E27FC236}">
                <a16:creationId xmlns:a16="http://schemas.microsoft.com/office/drawing/2014/main" id="{95D1EEAA-13A2-EB87-867B-E391003FF296}"/>
              </a:ext>
            </a:extLst>
          </p:cNvPr>
          <p:cNvSpPr txBox="1"/>
          <p:nvPr/>
        </p:nvSpPr>
        <p:spPr>
          <a:xfrm>
            <a:off x="342352" y="3420326"/>
            <a:ext cx="6096000" cy="369332"/>
          </a:xfrm>
          <a:prstGeom prst="rect">
            <a:avLst/>
          </a:prstGeom>
          <a:noFill/>
        </p:spPr>
        <p:txBody>
          <a:bodyPr wrap="square">
            <a:spAutoFit/>
          </a:bodyPr>
          <a:lstStyle/>
          <a:p>
            <a:r>
              <a:rPr lang="en-IN" dirty="0"/>
              <a:t>df.head()</a:t>
            </a:r>
          </a:p>
        </p:txBody>
      </p:sp>
      <p:pic>
        <p:nvPicPr>
          <p:cNvPr id="17" name="Picture 16">
            <a:extLst>
              <a:ext uri="{FF2B5EF4-FFF2-40B4-BE49-F238E27FC236}">
                <a16:creationId xmlns:a16="http://schemas.microsoft.com/office/drawing/2014/main" id="{2E429DFE-319D-2F09-37DE-112DF1844873}"/>
              </a:ext>
            </a:extLst>
          </p:cNvPr>
          <p:cNvPicPr>
            <a:picLocks noChangeAspect="1"/>
          </p:cNvPicPr>
          <p:nvPr/>
        </p:nvPicPr>
        <p:blipFill>
          <a:blip r:embed="rId2"/>
          <a:stretch>
            <a:fillRect/>
          </a:stretch>
        </p:blipFill>
        <p:spPr>
          <a:xfrm>
            <a:off x="342352" y="3760660"/>
            <a:ext cx="8646701" cy="2999838"/>
          </a:xfrm>
          <a:prstGeom prst="rect">
            <a:avLst/>
          </a:prstGeom>
        </p:spPr>
      </p:pic>
      <p:sp>
        <p:nvSpPr>
          <p:cNvPr id="18" name="TextBox 17">
            <a:extLst>
              <a:ext uri="{FF2B5EF4-FFF2-40B4-BE49-F238E27FC236}">
                <a16:creationId xmlns:a16="http://schemas.microsoft.com/office/drawing/2014/main" id="{A782BEA6-E66C-2675-0B95-10E9A2126773}"/>
              </a:ext>
            </a:extLst>
          </p:cNvPr>
          <p:cNvSpPr txBox="1"/>
          <p:nvPr/>
        </p:nvSpPr>
        <p:spPr>
          <a:xfrm>
            <a:off x="342352" y="1594263"/>
            <a:ext cx="6096000" cy="369332"/>
          </a:xfrm>
          <a:prstGeom prst="rect">
            <a:avLst/>
          </a:prstGeom>
          <a:noFill/>
        </p:spPr>
        <p:txBody>
          <a:bodyPr wrap="square">
            <a:spAutoFit/>
          </a:bodyPr>
          <a:lstStyle/>
          <a:p>
            <a:r>
              <a:rPr lang="en-IN" dirty="0"/>
              <a:t>df['Gpu'].value_counts()</a:t>
            </a:r>
          </a:p>
        </p:txBody>
      </p:sp>
      <p:pic>
        <p:nvPicPr>
          <p:cNvPr id="31" name="Picture 30">
            <a:extLst>
              <a:ext uri="{FF2B5EF4-FFF2-40B4-BE49-F238E27FC236}">
                <a16:creationId xmlns:a16="http://schemas.microsoft.com/office/drawing/2014/main" id="{1DE8DF73-B0AB-5DCF-079A-2A9A142F5B07}"/>
              </a:ext>
            </a:extLst>
          </p:cNvPr>
          <p:cNvPicPr>
            <a:picLocks noChangeAspect="1"/>
          </p:cNvPicPr>
          <p:nvPr/>
        </p:nvPicPr>
        <p:blipFill>
          <a:blip r:embed="rId3"/>
          <a:stretch>
            <a:fillRect/>
          </a:stretch>
        </p:blipFill>
        <p:spPr>
          <a:xfrm>
            <a:off x="5459506" y="97502"/>
            <a:ext cx="6557442" cy="3610261"/>
          </a:xfrm>
          <a:prstGeom prst="rect">
            <a:avLst/>
          </a:prstGeom>
        </p:spPr>
      </p:pic>
      <p:sp>
        <p:nvSpPr>
          <p:cNvPr id="32" name="Arrow: Bent-Up 31">
            <a:extLst>
              <a:ext uri="{FF2B5EF4-FFF2-40B4-BE49-F238E27FC236}">
                <a16:creationId xmlns:a16="http://schemas.microsoft.com/office/drawing/2014/main" id="{4E3CE58D-7177-0CCF-5EFC-B02F6512F70E}"/>
              </a:ext>
            </a:extLst>
          </p:cNvPr>
          <p:cNvSpPr/>
          <p:nvPr/>
        </p:nvSpPr>
        <p:spPr>
          <a:xfrm>
            <a:off x="9083411" y="3707763"/>
            <a:ext cx="1494941" cy="1704589"/>
          </a:xfrm>
          <a:prstGeom prst="bentUpArrow">
            <a:avLst>
              <a:gd name="adj1" fmla="val 25000"/>
              <a:gd name="adj2" fmla="val 25000"/>
              <a:gd name="adj3" fmla="val 23801"/>
            </a:avLst>
          </a:prstGeom>
          <a:solidFill>
            <a:schemeClr val="accent4"/>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cxnSp>
        <p:nvCxnSpPr>
          <p:cNvPr id="34" name="Straight Arrow Connector 33">
            <a:extLst>
              <a:ext uri="{FF2B5EF4-FFF2-40B4-BE49-F238E27FC236}">
                <a16:creationId xmlns:a16="http://schemas.microsoft.com/office/drawing/2014/main" id="{8984F316-5948-8375-3022-84EF7125AB2C}"/>
              </a:ext>
            </a:extLst>
          </p:cNvPr>
          <p:cNvCxnSpPr>
            <a:cxnSpLocks/>
          </p:cNvCxnSpPr>
          <p:nvPr/>
        </p:nvCxnSpPr>
        <p:spPr>
          <a:xfrm flipV="1">
            <a:off x="4105836" y="1515000"/>
            <a:ext cx="1613647" cy="17122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78F44803-0833-8285-B01E-D306161CC217}"/>
              </a:ext>
            </a:extLst>
          </p:cNvPr>
          <p:cNvCxnSpPr>
            <a:cxnSpLocks/>
          </p:cNvCxnSpPr>
          <p:nvPr/>
        </p:nvCxnSpPr>
        <p:spPr>
          <a:xfrm flipV="1">
            <a:off x="3343835" y="333371"/>
            <a:ext cx="2375648" cy="2581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6939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1065-2296-C70C-E687-D9F8244F53ED}"/>
              </a:ext>
            </a:extLst>
          </p:cNvPr>
          <p:cNvSpPr>
            <a:spLocks noGrp="1"/>
          </p:cNvSpPr>
          <p:nvPr>
            <p:ph type="title"/>
          </p:nvPr>
        </p:nvSpPr>
        <p:spPr>
          <a:xfrm>
            <a:off x="145130" y="153495"/>
            <a:ext cx="11329200" cy="432000"/>
          </a:xfrm>
        </p:spPr>
        <p:txBody>
          <a:bodyPr/>
          <a:lstStyle/>
          <a:p>
            <a:r>
              <a:rPr lang="en-US" dirty="0"/>
              <a:t> Now we will focus on memory</a:t>
            </a:r>
            <a:endParaRPr lang="en-IN" dirty="0"/>
          </a:p>
        </p:txBody>
      </p:sp>
      <p:sp>
        <p:nvSpPr>
          <p:cNvPr id="3" name="Slide Number Placeholder 2">
            <a:extLst>
              <a:ext uri="{FF2B5EF4-FFF2-40B4-BE49-F238E27FC236}">
                <a16:creationId xmlns:a16="http://schemas.microsoft.com/office/drawing/2014/main" id="{6BB19C57-74A0-81FF-C794-2E20F7440D8F}"/>
              </a:ext>
            </a:extLst>
          </p:cNvPr>
          <p:cNvSpPr>
            <a:spLocks noGrp="1"/>
          </p:cNvSpPr>
          <p:nvPr>
            <p:ph type="sldNum" sz="quarter" idx="11"/>
          </p:nvPr>
        </p:nvSpPr>
        <p:spPr>
          <a:xfrm>
            <a:off x="11746878" y="6430246"/>
            <a:ext cx="288000" cy="288000"/>
          </a:xfrm>
        </p:spPr>
        <p:txBody>
          <a:bodyPr/>
          <a:lstStyle/>
          <a:p>
            <a:pPr algn="ctr"/>
            <a:fld id="{B67B645E-C5E5-4727-B977-D372A0AA71D9}" type="slidenum">
              <a:rPr lang="en-US" noProof="0" smtClean="0"/>
              <a:pPr algn="ctr"/>
              <a:t>21</a:t>
            </a:fld>
            <a:endParaRPr lang="en-US" noProof="0" dirty="0"/>
          </a:p>
        </p:txBody>
      </p:sp>
      <p:sp>
        <p:nvSpPr>
          <p:cNvPr id="7" name="TextBox 6">
            <a:extLst>
              <a:ext uri="{FF2B5EF4-FFF2-40B4-BE49-F238E27FC236}">
                <a16:creationId xmlns:a16="http://schemas.microsoft.com/office/drawing/2014/main" id="{CED69C4D-3463-701F-F8DC-96697F8A0749}"/>
              </a:ext>
            </a:extLst>
          </p:cNvPr>
          <p:cNvSpPr txBox="1"/>
          <p:nvPr/>
        </p:nvSpPr>
        <p:spPr>
          <a:xfrm>
            <a:off x="145130" y="585495"/>
            <a:ext cx="6096000" cy="369332"/>
          </a:xfrm>
          <a:prstGeom prst="rect">
            <a:avLst/>
          </a:prstGeom>
          <a:noFill/>
        </p:spPr>
        <p:txBody>
          <a:bodyPr wrap="square">
            <a:spAutoFit/>
          </a:bodyPr>
          <a:lstStyle/>
          <a:p>
            <a:r>
              <a:rPr lang="en-IN" dirty="0"/>
              <a:t>df['Memory'].value_counts()</a:t>
            </a:r>
          </a:p>
        </p:txBody>
      </p:sp>
      <p:sp>
        <p:nvSpPr>
          <p:cNvPr id="9" name="TextBox 8">
            <a:extLst>
              <a:ext uri="{FF2B5EF4-FFF2-40B4-BE49-F238E27FC236}">
                <a16:creationId xmlns:a16="http://schemas.microsoft.com/office/drawing/2014/main" id="{0A03A511-4CAD-F0D2-82EC-5EEE7ABCD792}"/>
              </a:ext>
            </a:extLst>
          </p:cNvPr>
          <p:cNvSpPr txBox="1"/>
          <p:nvPr/>
        </p:nvSpPr>
        <p:spPr>
          <a:xfrm>
            <a:off x="145130" y="954827"/>
            <a:ext cx="11601748" cy="1200329"/>
          </a:xfrm>
          <a:prstGeom prst="rect">
            <a:avLst/>
          </a:prstGeom>
          <a:noFill/>
        </p:spPr>
        <p:txBody>
          <a:bodyPr wrap="square">
            <a:spAutoFit/>
          </a:bodyPr>
          <a:lstStyle/>
          <a:p>
            <a:r>
              <a:rPr lang="en-IN" dirty="0"/>
              <a:t>import re</a:t>
            </a:r>
          </a:p>
          <a:p>
            <a:r>
              <a:rPr lang="en-IN" dirty="0"/>
              <a:t># Extract SSD and HDD values using regular expressions</a:t>
            </a:r>
          </a:p>
          <a:p>
            <a:r>
              <a:rPr lang="en-IN" dirty="0"/>
              <a:t>df['SSD'] = df['Memory'].apply(lambda x: int(re.findall(r'(\d+)GB SSD', str(x))[0]) if re.findall(r'(\d+)GB SSD', str(x)) else 0)</a:t>
            </a:r>
          </a:p>
          <a:p>
            <a:r>
              <a:rPr lang="en-IN" dirty="0"/>
              <a:t>df['HDD'] = df['Memory'].apply(lambda x: int(re.findall(r'(\d+)GB HDD', str(x))[0]) if re.findall(r'(\d+)GB HDD', str(x)) else 0)</a:t>
            </a:r>
          </a:p>
        </p:txBody>
      </p:sp>
      <p:sp>
        <p:nvSpPr>
          <p:cNvPr id="11" name="TextBox 10">
            <a:extLst>
              <a:ext uri="{FF2B5EF4-FFF2-40B4-BE49-F238E27FC236}">
                <a16:creationId xmlns:a16="http://schemas.microsoft.com/office/drawing/2014/main" id="{ECBD6463-0CD3-D323-8A82-C8A2EF7712C8}"/>
              </a:ext>
            </a:extLst>
          </p:cNvPr>
          <p:cNvSpPr txBox="1"/>
          <p:nvPr/>
        </p:nvSpPr>
        <p:spPr>
          <a:xfrm>
            <a:off x="145130" y="2192967"/>
            <a:ext cx="6122894" cy="369332"/>
          </a:xfrm>
          <a:prstGeom prst="rect">
            <a:avLst/>
          </a:prstGeom>
          <a:noFill/>
        </p:spPr>
        <p:txBody>
          <a:bodyPr wrap="square">
            <a:spAutoFit/>
          </a:bodyPr>
          <a:lstStyle/>
          <a:p>
            <a:r>
              <a:rPr lang="en-IN" b="1" u="sng" dirty="0"/>
              <a:t>df.head()</a:t>
            </a:r>
          </a:p>
        </p:txBody>
      </p:sp>
      <p:pic>
        <p:nvPicPr>
          <p:cNvPr id="13" name="Picture 12">
            <a:extLst>
              <a:ext uri="{FF2B5EF4-FFF2-40B4-BE49-F238E27FC236}">
                <a16:creationId xmlns:a16="http://schemas.microsoft.com/office/drawing/2014/main" id="{2F667CBF-2976-D8CC-A286-5741F1EDF72C}"/>
              </a:ext>
            </a:extLst>
          </p:cNvPr>
          <p:cNvPicPr>
            <a:picLocks noChangeAspect="1"/>
          </p:cNvPicPr>
          <p:nvPr/>
        </p:nvPicPr>
        <p:blipFill>
          <a:blip r:embed="rId2"/>
          <a:stretch>
            <a:fillRect/>
          </a:stretch>
        </p:blipFill>
        <p:spPr>
          <a:xfrm>
            <a:off x="157122" y="2524488"/>
            <a:ext cx="3175342" cy="3697522"/>
          </a:xfrm>
          <a:prstGeom prst="rect">
            <a:avLst/>
          </a:prstGeom>
        </p:spPr>
      </p:pic>
      <p:pic>
        <p:nvPicPr>
          <p:cNvPr id="15" name="Picture 14">
            <a:extLst>
              <a:ext uri="{FF2B5EF4-FFF2-40B4-BE49-F238E27FC236}">
                <a16:creationId xmlns:a16="http://schemas.microsoft.com/office/drawing/2014/main" id="{42FEF66F-21F5-1572-BB32-57BA4CD9E95E}"/>
              </a:ext>
            </a:extLst>
          </p:cNvPr>
          <p:cNvPicPr>
            <a:picLocks noChangeAspect="1"/>
          </p:cNvPicPr>
          <p:nvPr/>
        </p:nvPicPr>
        <p:blipFill>
          <a:blip r:embed="rId3"/>
          <a:stretch>
            <a:fillRect/>
          </a:stretch>
        </p:blipFill>
        <p:spPr>
          <a:xfrm>
            <a:off x="3357903" y="2155156"/>
            <a:ext cx="8184587" cy="1693710"/>
          </a:xfrm>
          <a:prstGeom prst="rect">
            <a:avLst/>
          </a:prstGeom>
        </p:spPr>
      </p:pic>
      <p:pic>
        <p:nvPicPr>
          <p:cNvPr id="17" name="Picture 16">
            <a:extLst>
              <a:ext uri="{FF2B5EF4-FFF2-40B4-BE49-F238E27FC236}">
                <a16:creationId xmlns:a16="http://schemas.microsoft.com/office/drawing/2014/main" id="{401BF445-9328-D778-698C-DF7BC7B6925D}"/>
              </a:ext>
            </a:extLst>
          </p:cNvPr>
          <p:cNvPicPr>
            <a:picLocks noChangeAspect="1"/>
          </p:cNvPicPr>
          <p:nvPr/>
        </p:nvPicPr>
        <p:blipFill>
          <a:blip r:embed="rId4"/>
          <a:stretch>
            <a:fillRect/>
          </a:stretch>
        </p:blipFill>
        <p:spPr>
          <a:xfrm>
            <a:off x="3357903" y="4006605"/>
            <a:ext cx="8184587" cy="2265900"/>
          </a:xfrm>
          <a:prstGeom prst="rect">
            <a:avLst/>
          </a:prstGeom>
        </p:spPr>
      </p:pic>
      <p:sp>
        <p:nvSpPr>
          <p:cNvPr id="18" name="Arrow: Bent 17">
            <a:extLst>
              <a:ext uri="{FF2B5EF4-FFF2-40B4-BE49-F238E27FC236}">
                <a16:creationId xmlns:a16="http://schemas.microsoft.com/office/drawing/2014/main" id="{195A7084-5AE9-296B-0911-7BEE75848D78}"/>
              </a:ext>
            </a:extLst>
          </p:cNvPr>
          <p:cNvSpPr/>
          <p:nvPr/>
        </p:nvSpPr>
        <p:spPr>
          <a:xfrm>
            <a:off x="2518648" y="2192967"/>
            <a:ext cx="813816" cy="868680"/>
          </a:xfrm>
          <a:prstGeom prst="bent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9" name="Arrow: Bent 18">
            <a:extLst>
              <a:ext uri="{FF2B5EF4-FFF2-40B4-BE49-F238E27FC236}">
                <a16:creationId xmlns:a16="http://schemas.microsoft.com/office/drawing/2014/main" id="{27E4F2FE-B1A2-8F77-011B-755CB1FA19AD}"/>
              </a:ext>
            </a:extLst>
          </p:cNvPr>
          <p:cNvSpPr/>
          <p:nvPr/>
        </p:nvSpPr>
        <p:spPr>
          <a:xfrm rot="5400000">
            <a:off x="10481054" y="2298216"/>
            <a:ext cx="813816" cy="868680"/>
          </a:xfrm>
          <a:prstGeom prst="bent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21" name="TextBox 20">
            <a:extLst>
              <a:ext uri="{FF2B5EF4-FFF2-40B4-BE49-F238E27FC236}">
                <a16:creationId xmlns:a16="http://schemas.microsoft.com/office/drawing/2014/main" id="{E87476E2-E3B7-C4C2-3607-191AA6F78370}"/>
              </a:ext>
            </a:extLst>
          </p:cNvPr>
          <p:cNvSpPr txBox="1"/>
          <p:nvPr/>
        </p:nvSpPr>
        <p:spPr>
          <a:xfrm>
            <a:off x="3332464" y="3741170"/>
            <a:ext cx="6113928" cy="369332"/>
          </a:xfrm>
          <a:prstGeom prst="rect">
            <a:avLst/>
          </a:prstGeom>
          <a:noFill/>
        </p:spPr>
        <p:txBody>
          <a:bodyPr wrap="square">
            <a:spAutoFit/>
          </a:bodyPr>
          <a:lstStyle/>
          <a:p>
            <a:r>
              <a:rPr lang="en-IN" b="1" u="sng" dirty="0"/>
              <a:t>df.drop('Memory', axis=1, inplace=True)</a:t>
            </a:r>
          </a:p>
        </p:txBody>
      </p:sp>
      <p:sp>
        <p:nvSpPr>
          <p:cNvPr id="22" name="Arrow: Down 21">
            <a:extLst>
              <a:ext uri="{FF2B5EF4-FFF2-40B4-BE49-F238E27FC236}">
                <a16:creationId xmlns:a16="http://schemas.microsoft.com/office/drawing/2014/main" id="{6402CE8E-0D57-D988-E571-FF790CDC737E}"/>
              </a:ext>
            </a:extLst>
          </p:cNvPr>
          <p:cNvSpPr/>
          <p:nvPr/>
        </p:nvSpPr>
        <p:spPr>
          <a:xfrm>
            <a:off x="10811435" y="3471546"/>
            <a:ext cx="430306" cy="754639"/>
          </a:xfrm>
          <a:prstGeom prst="down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cxnSp>
        <p:nvCxnSpPr>
          <p:cNvPr id="24" name="Straight Arrow Connector 23">
            <a:extLst>
              <a:ext uri="{FF2B5EF4-FFF2-40B4-BE49-F238E27FC236}">
                <a16:creationId xmlns:a16="http://schemas.microsoft.com/office/drawing/2014/main" id="{F6614288-8B08-A101-9721-E8C00D1C8E1A}"/>
              </a:ext>
            </a:extLst>
          </p:cNvPr>
          <p:cNvCxnSpPr>
            <a:cxnSpLocks/>
          </p:cNvCxnSpPr>
          <p:nvPr/>
        </p:nvCxnSpPr>
        <p:spPr>
          <a:xfrm flipV="1">
            <a:off x="4159624" y="3334027"/>
            <a:ext cx="1772604" cy="51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239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DED9-7103-E01A-B2D9-FEA07088F7EC}"/>
              </a:ext>
            </a:extLst>
          </p:cNvPr>
          <p:cNvSpPr>
            <a:spLocks noGrp="1"/>
          </p:cNvSpPr>
          <p:nvPr>
            <p:ph type="title"/>
          </p:nvPr>
        </p:nvSpPr>
        <p:spPr>
          <a:xfrm>
            <a:off x="0" y="0"/>
            <a:ext cx="11329200" cy="432000"/>
          </a:xfrm>
        </p:spPr>
        <p:txBody>
          <a:bodyPr/>
          <a:lstStyle/>
          <a:p>
            <a:r>
              <a:rPr lang="en-IN" dirty="0"/>
              <a:t> Operating system</a:t>
            </a:r>
          </a:p>
        </p:txBody>
      </p:sp>
      <p:sp>
        <p:nvSpPr>
          <p:cNvPr id="3" name="Slide Number Placeholder 2">
            <a:extLst>
              <a:ext uri="{FF2B5EF4-FFF2-40B4-BE49-F238E27FC236}">
                <a16:creationId xmlns:a16="http://schemas.microsoft.com/office/drawing/2014/main" id="{61747410-6091-C559-FA52-18B59258D1B3}"/>
              </a:ext>
            </a:extLst>
          </p:cNvPr>
          <p:cNvSpPr>
            <a:spLocks noGrp="1"/>
          </p:cNvSpPr>
          <p:nvPr>
            <p:ph type="sldNum" sz="quarter" idx="11"/>
          </p:nvPr>
        </p:nvSpPr>
        <p:spPr/>
        <p:txBody>
          <a:bodyPr/>
          <a:lstStyle/>
          <a:p>
            <a:pPr algn="ctr"/>
            <a:fld id="{B67B645E-C5E5-4727-B977-D372A0AA71D9}" type="slidenum">
              <a:rPr lang="en-US" noProof="0" smtClean="0"/>
              <a:pPr algn="ctr"/>
              <a:t>22</a:t>
            </a:fld>
            <a:endParaRPr lang="en-US" noProof="0" dirty="0"/>
          </a:p>
        </p:txBody>
      </p:sp>
      <p:pic>
        <p:nvPicPr>
          <p:cNvPr id="11" name="Picture 10">
            <a:extLst>
              <a:ext uri="{FF2B5EF4-FFF2-40B4-BE49-F238E27FC236}">
                <a16:creationId xmlns:a16="http://schemas.microsoft.com/office/drawing/2014/main" id="{FFC7C655-214A-E02F-CCFA-F6ED03B1A318}"/>
              </a:ext>
            </a:extLst>
          </p:cNvPr>
          <p:cNvPicPr>
            <a:picLocks noChangeAspect="1"/>
          </p:cNvPicPr>
          <p:nvPr/>
        </p:nvPicPr>
        <p:blipFill>
          <a:blip r:embed="rId2"/>
          <a:stretch>
            <a:fillRect/>
          </a:stretch>
        </p:blipFill>
        <p:spPr>
          <a:xfrm>
            <a:off x="-1" y="824753"/>
            <a:ext cx="4787153" cy="4715435"/>
          </a:xfrm>
          <a:prstGeom prst="rect">
            <a:avLst/>
          </a:prstGeom>
        </p:spPr>
      </p:pic>
      <p:pic>
        <p:nvPicPr>
          <p:cNvPr id="13" name="Picture 12">
            <a:extLst>
              <a:ext uri="{FF2B5EF4-FFF2-40B4-BE49-F238E27FC236}">
                <a16:creationId xmlns:a16="http://schemas.microsoft.com/office/drawing/2014/main" id="{BA0D76CB-1EA8-5355-8646-2062BD047C51}"/>
              </a:ext>
            </a:extLst>
          </p:cNvPr>
          <p:cNvPicPr>
            <a:picLocks noChangeAspect="1"/>
          </p:cNvPicPr>
          <p:nvPr/>
        </p:nvPicPr>
        <p:blipFill>
          <a:blip r:embed="rId3"/>
          <a:stretch>
            <a:fillRect/>
          </a:stretch>
        </p:blipFill>
        <p:spPr>
          <a:xfrm>
            <a:off x="4939644" y="2079812"/>
            <a:ext cx="6964355" cy="3397623"/>
          </a:xfrm>
          <a:prstGeom prst="rect">
            <a:avLst/>
          </a:prstGeom>
        </p:spPr>
      </p:pic>
      <p:sp>
        <p:nvSpPr>
          <p:cNvPr id="14" name="Arrow: Bent 13">
            <a:extLst>
              <a:ext uri="{FF2B5EF4-FFF2-40B4-BE49-F238E27FC236}">
                <a16:creationId xmlns:a16="http://schemas.microsoft.com/office/drawing/2014/main" id="{FD1F9E86-3EFE-B20D-E972-056727312241}"/>
              </a:ext>
            </a:extLst>
          </p:cNvPr>
          <p:cNvSpPr/>
          <p:nvPr/>
        </p:nvSpPr>
        <p:spPr>
          <a:xfrm rot="5400000">
            <a:off x="4967076" y="1250851"/>
            <a:ext cx="813816" cy="868680"/>
          </a:xfrm>
          <a:prstGeom prst="bentArrow">
            <a:avLst/>
          </a:prstGeom>
          <a:solidFill>
            <a:schemeClr val="bg2">
              <a:lumMod val="1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Tree>
    <p:extLst>
      <p:ext uri="{BB962C8B-B14F-4D97-AF65-F5344CB8AC3E}">
        <p14:creationId xmlns:p14="http://schemas.microsoft.com/office/powerpoint/2010/main" val="416123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78AC-98E9-F236-2E7B-13BE8CD8FEC1}"/>
              </a:ext>
            </a:extLst>
          </p:cNvPr>
          <p:cNvSpPr>
            <a:spLocks noGrp="1"/>
          </p:cNvSpPr>
          <p:nvPr>
            <p:ph type="title"/>
          </p:nvPr>
        </p:nvSpPr>
        <p:spPr>
          <a:xfrm>
            <a:off x="432000" y="116541"/>
            <a:ext cx="11329200" cy="1156447"/>
          </a:xfrm>
        </p:spPr>
        <p:txBody>
          <a:bodyPr/>
          <a:lstStyle/>
          <a:p>
            <a:r>
              <a:rPr lang="en-US" b="1" i="0" dirty="0">
                <a:solidFill>
                  <a:srgbClr val="383838"/>
                </a:solidFill>
                <a:effectLst/>
                <a:latin typeface="Inter"/>
              </a:rPr>
              <a:t>EDA of Laptop Price Prediction Dataset</a:t>
            </a:r>
            <a:br>
              <a:rPr lang="en-US" b="0" i="0" dirty="0">
                <a:solidFill>
                  <a:srgbClr val="383838"/>
                </a:solidFill>
                <a:effectLst/>
                <a:latin typeface="Inter"/>
              </a:rPr>
            </a:br>
            <a:endParaRPr lang="en-IN" dirty="0"/>
          </a:p>
        </p:txBody>
      </p:sp>
      <p:sp>
        <p:nvSpPr>
          <p:cNvPr id="3" name="Slide Number Placeholder 2">
            <a:extLst>
              <a:ext uri="{FF2B5EF4-FFF2-40B4-BE49-F238E27FC236}">
                <a16:creationId xmlns:a16="http://schemas.microsoft.com/office/drawing/2014/main" id="{BB630128-04D2-AF35-8AE7-70ACCF0BE0FF}"/>
              </a:ext>
            </a:extLst>
          </p:cNvPr>
          <p:cNvSpPr>
            <a:spLocks noGrp="1"/>
          </p:cNvSpPr>
          <p:nvPr>
            <p:ph type="sldNum" sz="quarter" idx="11"/>
          </p:nvPr>
        </p:nvSpPr>
        <p:spPr/>
        <p:txBody>
          <a:bodyPr/>
          <a:lstStyle/>
          <a:p>
            <a:pPr algn="ctr"/>
            <a:fld id="{B67B645E-C5E5-4727-B977-D372A0AA71D9}" type="slidenum">
              <a:rPr lang="en-US" noProof="0" smtClean="0"/>
              <a:pPr algn="ctr"/>
              <a:t>23</a:t>
            </a:fld>
            <a:endParaRPr lang="en-US" noProof="0" dirty="0"/>
          </a:p>
        </p:txBody>
      </p:sp>
      <p:sp>
        <p:nvSpPr>
          <p:cNvPr id="5" name="TextBox 4">
            <a:extLst>
              <a:ext uri="{FF2B5EF4-FFF2-40B4-BE49-F238E27FC236}">
                <a16:creationId xmlns:a16="http://schemas.microsoft.com/office/drawing/2014/main" id="{5446EB4E-E182-0084-8742-8B09B159B9F7}"/>
              </a:ext>
            </a:extLst>
          </p:cNvPr>
          <p:cNvSpPr txBox="1"/>
          <p:nvPr/>
        </p:nvSpPr>
        <p:spPr>
          <a:xfrm>
            <a:off x="367553" y="672823"/>
            <a:ext cx="6096000" cy="1200329"/>
          </a:xfrm>
          <a:prstGeom prst="rect">
            <a:avLst/>
          </a:prstGeom>
          <a:noFill/>
        </p:spPr>
        <p:txBody>
          <a:bodyPr wrap="square">
            <a:spAutoFit/>
          </a:bodyPr>
          <a:lstStyle/>
          <a:p>
            <a:r>
              <a:rPr lang="en-US" b="0" i="0" dirty="0">
                <a:solidFill>
                  <a:srgbClr val="383838"/>
                </a:solidFill>
                <a:effectLst/>
                <a:latin typeface="Inter"/>
              </a:rPr>
              <a:t>Exploratory analysis is a process to explore and understand the data and data relationship in a complete depth so that it makes feature engineering and machine learning modeling steps smooth and streamlined for prediction.</a:t>
            </a:r>
            <a:endParaRPr lang="en-IN" dirty="0"/>
          </a:p>
        </p:txBody>
      </p:sp>
      <p:sp>
        <p:nvSpPr>
          <p:cNvPr id="7" name="TextBox 6">
            <a:extLst>
              <a:ext uri="{FF2B5EF4-FFF2-40B4-BE49-F238E27FC236}">
                <a16:creationId xmlns:a16="http://schemas.microsoft.com/office/drawing/2014/main" id="{546221DD-417A-8C9B-D81C-3D470304C3CA}"/>
              </a:ext>
            </a:extLst>
          </p:cNvPr>
          <p:cNvSpPr txBox="1"/>
          <p:nvPr/>
        </p:nvSpPr>
        <p:spPr>
          <a:xfrm>
            <a:off x="4141694" y="1873152"/>
            <a:ext cx="6096000" cy="369332"/>
          </a:xfrm>
          <a:prstGeom prst="rect">
            <a:avLst/>
          </a:prstGeom>
          <a:noFill/>
        </p:spPr>
        <p:txBody>
          <a:bodyPr wrap="square">
            <a:spAutoFit/>
          </a:bodyPr>
          <a:lstStyle/>
          <a:p>
            <a:r>
              <a:rPr lang="en-IN" b="1" i="1" u="sng" dirty="0">
                <a:solidFill>
                  <a:srgbClr val="C00000"/>
                </a:solidFill>
                <a:effectLst>
                  <a:outerShdw blurRad="38100" dist="38100" dir="2700000" algn="tl">
                    <a:srgbClr val="000000">
                      <a:alpha val="43137"/>
                    </a:srgbClr>
                  </a:outerShdw>
                </a:effectLst>
                <a:latin typeface="Inter"/>
              </a:rPr>
              <a:t> EDA involves Univariate, Bivariate, or Multivariate analysis. </a:t>
            </a:r>
            <a:endParaRPr lang="en-IN" b="1" i="1" u="sng" dirty="0">
              <a:solidFill>
                <a:srgbClr val="C00000"/>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E1DB9AF-BEE6-E73F-06C6-39AD9FBCA1CE}"/>
              </a:ext>
            </a:extLst>
          </p:cNvPr>
          <p:cNvSpPr txBox="1"/>
          <p:nvPr/>
        </p:nvSpPr>
        <p:spPr>
          <a:xfrm>
            <a:off x="367553" y="2307977"/>
            <a:ext cx="6096000" cy="646331"/>
          </a:xfrm>
          <a:prstGeom prst="rect">
            <a:avLst/>
          </a:prstGeom>
          <a:noFill/>
        </p:spPr>
        <p:txBody>
          <a:bodyPr wrap="square">
            <a:spAutoFit/>
          </a:bodyPr>
          <a:lstStyle/>
          <a:p>
            <a:r>
              <a:rPr lang="en-US" b="0" i="0" dirty="0">
                <a:solidFill>
                  <a:srgbClr val="383838"/>
                </a:solidFill>
                <a:effectLst/>
                <a:latin typeface="Inter"/>
              </a:rPr>
              <a:t>EDA helps to prove our assumptions true or false. In other words, it helps to perform hypothesis testing.</a:t>
            </a:r>
            <a:endParaRPr lang="en-IN" dirty="0"/>
          </a:p>
        </p:txBody>
      </p:sp>
      <p:sp>
        <p:nvSpPr>
          <p:cNvPr id="10" name="Arrow: Right 9">
            <a:extLst>
              <a:ext uri="{FF2B5EF4-FFF2-40B4-BE49-F238E27FC236}">
                <a16:creationId xmlns:a16="http://schemas.microsoft.com/office/drawing/2014/main" id="{E866E805-5029-E5F4-F79C-F943C65459D8}"/>
              </a:ext>
            </a:extLst>
          </p:cNvPr>
          <p:cNvSpPr/>
          <p:nvPr/>
        </p:nvSpPr>
        <p:spPr>
          <a:xfrm>
            <a:off x="2590800" y="1868235"/>
            <a:ext cx="978408" cy="484632"/>
          </a:xfrm>
          <a:prstGeom prst="rightArrow">
            <a:avLst/>
          </a:prstGeom>
          <a:solidFill>
            <a:schemeClr val="bg2">
              <a:lumMod val="1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 name="TextBox 11">
            <a:extLst>
              <a:ext uri="{FF2B5EF4-FFF2-40B4-BE49-F238E27FC236}">
                <a16:creationId xmlns:a16="http://schemas.microsoft.com/office/drawing/2014/main" id="{18C8CB92-DFD5-8D61-97FD-FC59F3B7EB03}"/>
              </a:ext>
            </a:extLst>
          </p:cNvPr>
          <p:cNvSpPr txBox="1"/>
          <p:nvPr/>
        </p:nvSpPr>
        <p:spPr>
          <a:xfrm>
            <a:off x="3209365" y="3244334"/>
            <a:ext cx="6096000" cy="584775"/>
          </a:xfrm>
          <a:prstGeom prst="rect">
            <a:avLst/>
          </a:prstGeom>
          <a:noFill/>
        </p:spPr>
        <p:txBody>
          <a:bodyPr wrap="square">
            <a:spAutoFit/>
          </a:bodyPr>
          <a:lstStyle/>
          <a:p>
            <a:r>
              <a:rPr lang="en-IN" sz="3200" u="sng" dirty="0"/>
              <a:t># import the neccesary libraries</a:t>
            </a:r>
          </a:p>
        </p:txBody>
      </p:sp>
      <p:sp>
        <p:nvSpPr>
          <p:cNvPr id="14" name="TextBox 13">
            <a:extLst>
              <a:ext uri="{FF2B5EF4-FFF2-40B4-BE49-F238E27FC236}">
                <a16:creationId xmlns:a16="http://schemas.microsoft.com/office/drawing/2014/main" id="{F7C11FD4-DD56-85D9-995B-E83C12238F69}"/>
              </a:ext>
            </a:extLst>
          </p:cNvPr>
          <p:cNvSpPr txBox="1"/>
          <p:nvPr/>
        </p:nvSpPr>
        <p:spPr>
          <a:xfrm>
            <a:off x="4141694" y="3863661"/>
            <a:ext cx="6096000" cy="707886"/>
          </a:xfrm>
          <a:prstGeom prst="rect">
            <a:avLst/>
          </a:prstGeom>
          <a:noFill/>
        </p:spPr>
        <p:txBody>
          <a:bodyPr wrap="square">
            <a:spAutoFit/>
          </a:bodyPr>
          <a:lstStyle/>
          <a:p>
            <a:r>
              <a:rPr lang="en-IN" sz="2000" dirty="0"/>
              <a:t>import seaborn as sns</a:t>
            </a:r>
          </a:p>
          <a:p>
            <a:r>
              <a:rPr lang="en-IN" sz="2000" dirty="0"/>
              <a:t>import matplotlib.pyplot as plt</a:t>
            </a:r>
          </a:p>
        </p:txBody>
      </p:sp>
      <p:sp>
        <p:nvSpPr>
          <p:cNvPr id="15" name="TextBox 14">
            <a:extLst>
              <a:ext uri="{FF2B5EF4-FFF2-40B4-BE49-F238E27FC236}">
                <a16:creationId xmlns:a16="http://schemas.microsoft.com/office/drawing/2014/main" id="{C4EB43BB-839B-18CE-B1A3-A1F28BA88AEF}"/>
              </a:ext>
            </a:extLst>
          </p:cNvPr>
          <p:cNvSpPr txBox="1"/>
          <p:nvPr/>
        </p:nvSpPr>
        <p:spPr>
          <a:xfrm>
            <a:off x="2725271" y="4830959"/>
            <a:ext cx="6499412" cy="1077218"/>
          </a:xfrm>
          <a:prstGeom prst="rect">
            <a:avLst/>
          </a:prstGeom>
          <a:noFill/>
        </p:spPr>
        <p:txBody>
          <a:bodyPr wrap="square" rtlCol="0">
            <a:spAutoFit/>
          </a:bodyPr>
          <a:lstStyle/>
          <a:p>
            <a:pPr algn="ctr"/>
            <a:r>
              <a:rPr lang="en-IN" sz="3200" b="1" dirty="0">
                <a:solidFill>
                  <a:srgbClr val="C00000"/>
                </a:solidFill>
              </a:rPr>
              <a:t>THE EPICENTRE OF EDA IS PRICE</a:t>
            </a:r>
          </a:p>
          <a:p>
            <a:pPr algn="ctr"/>
            <a:endParaRPr lang="en-IN" sz="3200" b="1" dirty="0">
              <a:solidFill>
                <a:srgbClr val="C00000"/>
              </a:solidFill>
            </a:endParaRPr>
          </a:p>
        </p:txBody>
      </p:sp>
    </p:spTree>
    <p:extLst>
      <p:ext uri="{BB962C8B-B14F-4D97-AF65-F5344CB8AC3E}">
        <p14:creationId xmlns:p14="http://schemas.microsoft.com/office/powerpoint/2010/main" val="395635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9512-2987-A396-2F86-CB127B2AAC93}"/>
              </a:ext>
            </a:extLst>
          </p:cNvPr>
          <p:cNvSpPr>
            <a:spLocks noGrp="1"/>
          </p:cNvSpPr>
          <p:nvPr>
            <p:ph type="title"/>
          </p:nvPr>
        </p:nvSpPr>
        <p:spPr/>
        <p:txBody>
          <a:bodyPr/>
          <a:lstStyle/>
          <a:p>
            <a:r>
              <a:rPr lang="en-IN" b="1" i="0" dirty="0">
                <a:effectLst/>
                <a:latin typeface="system-ui"/>
              </a:rPr>
              <a:t>Treating</a:t>
            </a:r>
            <a:r>
              <a:rPr lang="en-IN" b="0" i="0" dirty="0">
                <a:effectLst/>
                <a:latin typeface="system-ui"/>
              </a:rPr>
              <a:t> </a:t>
            </a:r>
            <a:r>
              <a:rPr lang="en-IN" b="1" i="0" dirty="0">
                <a:effectLst/>
                <a:latin typeface="system-ui"/>
              </a:rPr>
              <a:t>outliers</a:t>
            </a:r>
            <a:endParaRPr lang="en-IN" dirty="0"/>
          </a:p>
        </p:txBody>
      </p:sp>
      <p:sp>
        <p:nvSpPr>
          <p:cNvPr id="3" name="Slide Number Placeholder 2">
            <a:extLst>
              <a:ext uri="{FF2B5EF4-FFF2-40B4-BE49-F238E27FC236}">
                <a16:creationId xmlns:a16="http://schemas.microsoft.com/office/drawing/2014/main" id="{38500CEF-0CD1-0C52-A246-88C14CD559F8}"/>
              </a:ext>
            </a:extLst>
          </p:cNvPr>
          <p:cNvSpPr>
            <a:spLocks noGrp="1"/>
          </p:cNvSpPr>
          <p:nvPr>
            <p:ph type="sldNum" sz="quarter" idx="11"/>
          </p:nvPr>
        </p:nvSpPr>
        <p:spPr/>
        <p:txBody>
          <a:bodyPr/>
          <a:lstStyle/>
          <a:p>
            <a:pPr algn="ctr"/>
            <a:fld id="{B67B645E-C5E5-4727-B977-D372A0AA71D9}" type="slidenum">
              <a:rPr lang="en-US" noProof="0" smtClean="0"/>
              <a:pPr algn="ctr"/>
              <a:t>24</a:t>
            </a:fld>
            <a:endParaRPr lang="en-US" noProof="0" dirty="0"/>
          </a:p>
        </p:txBody>
      </p:sp>
      <p:sp>
        <p:nvSpPr>
          <p:cNvPr id="5" name="TextBox 4">
            <a:extLst>
              <a:ext uri="{FF2B5EF4-FFF2-40B4-BE49-F238E27FC236}">
                <a16:creationId xmlns:a16="http://schemas.microsoft.com/office/drawing/2014/main" id="{3AD5A7A0-3C91-0FC2-44F4-42F9DB0230CB}"/>
              </a:ext>
            </a:extLst>
          </p:cNvPr>
          <p:cNvSpPr txBox="1"/>
          <p:nvPr/>
        </p:nvSpPr>
        <p:spPr>
          <a:xfrm>
            <a:off x="242047" y="1075766"/>
            <a:ext cx="5145741" cy="1200329"/>
          </a:xfrm>
          <a:prstGeom prst="rect">
            <a:avLst/>
          </a:prstGeom>
          <a:noFill/>
        </p:spPr>
        <p:txBody>
          <a:bodyPr wrap="square">
            <a:spAutoFit/>
          </a:bodyPr>
          <a:lstStyle/>
          <a:p>
            <a:r>
              <a:rPr lang="en-IN" dirty="0"/>
              <a:t># Filling the null values with median of each varibledf['Ram']=df['Ram'].fillna(df['Ram'].median())</a:t>
            </a:r>
          </a:p>
          <a:p>
            <a:r>
              <a:rPr lang="en-IN" dirty="0"/>
              <a:t>df['Weight']=df['Weight'].fillna(df['Weight'].media)))</a:t>
            </a:r>
          </a:p>
          <a:p>
            <a:r>
              <a:rPr lang="en-IN" dirty="0"/>
              <a:t>df['Price']=df['Price'].fillna(df['Price'].median())</a:t>
            </a:r>
          </a:p>
        </p:txBody>
      </p:sp>
      <p:sp>
        <p:nvSpPr>
          <p:cNvPr id="7" name="TextBox 6">
            <a:extLst>
              <a:ext uri="{FF2B5EF4-FFF2-40B4-BE49-F238E27FC236}">
                <a16:creationId xmlns:a16="http://schemas.microsoft.com/office/drawing/2014/main" id="{ABDE004A-C2E9-5E5E-5D3F-012E7563E86B}"/>
              </a:ext>
            </a:extLst>
          </p:cNvPr>
          <p:cNvSpPr txBox="1"/>
          <p:nvPr/>
        </p:nvSpPr>
        <p:spPr>
          <a:xfrm>
            <a:off x="242047" y="2554051"/>
            <a:ext cx="6096000" cy="369332"/>
          </a:xfrm>
          <a:prstGeom prst="rect">
            <a:avLst/>
          </a:prstGeom>
          <a:noFill/>
        </p:spPr>
        <p:txBody>
          <a:bodyPr wrap="square">
            <a:spAutoFit/>
          </a:bodyPr>
          <a:lstStyle/>
          <a:p>
            <a:r>
              <a:rPr lang="en-IN" dirty="0"/>
              <a:t>sns.boxplot(df['Price'])</a:t>
            </a:r>
          </a:p>
        </p:txBody>
      </p:sp>
      <p:pic>
        <p:nvPicPr>
          <p:cNvPr id="5122" name="Picture 2">
            <a:extLst>
              <a:ext uri="{FF2B5EF4-FFF2-40B4-BE49-F238E27FC236}">
                <a16:creationId xmlns:a16="http://schemas.microsoft.com/office/drawing/2014/main" id="{C6A7FF2C-5A5F-54AC-D707-593E9EF28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47" y="3101214"/>
            <a:ext cx="5505450" cy="3428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07745-991F-5068-792F-C466BCD7047B}"/>
              </a:ext>
            </a:extLst>
          </p:cNvPr>
          <p:cNvSpPr txBox="1"/>
          <p:nvPr/>
        </p:nvSpPr>
        <p:spPr>
          <a:xfrm>
            <a:off x="5747497" y="541791"/>
            <a:ext cx="6562165" cy="1200329"/>
          </a:xfrm>
          <a:prstGeom prst="rect">
            <a:avLst/>
          </a:prstGeom>
          <a:noFill/>
        </p:spPr>
        <p:txBody>
          <a:bodyPr wrap="square">
            <a:spAutoFit/>
          </a:bodyPr>
          <a:lstStyle/>
          <a:p>
            <a:r>
              <a:rPr lang="en-IN" dirty="0"/>
              <a:t>q3=df.describe()['Price']['75%']q1=df.describe()['Price']['25%’]</a:t>
            </a:r>
          </a:p>
          <a:p>
            <a:r>
              <a:rPr lang="en-IN" dirty="0"/>
              <a:t>iqr=q3-q1upper=q3+1.5*iqr</a:t>
            </a:r>
          </a:p>
          <a:p>
            <a:r>
              <a:rPr lang="en-IN" dirty="0"/>
              <a:t>lower=q1-1.5*iqr</a:t>
            </a:r>
          </a:p>
          <a:p>
            <a:r>
              <a:rPr lang="en-IN" dirty="0"/>
              <a:t>df['Price']=df['Price'].clip(upper,lower)</a:t>
            </a:r>
          </a:p>
        </p:txBody>
      </p:sp>
      <p:pic>
        <p:nvPicPr>
          <p:cNvPr id="5124" name="Picture 4">
            <a:extLst>
              <a:ext uri="{FF2B5EF4-FFF2-40B4-BE49-F238E27FC236}">
                <a16:creationId xmlns:a16="http://schemas.microsoft.com/office/drawing/2014/main" id="{5D003048-3CDA-1DE1-2CDD-9E75653D0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953" y="1890334"/>
            <a:ext cx="6018995" cy="430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1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2CA7-8583-2EDE-057C-F102AF1F3661}"/>
              </a:ext>
            </a:extLst>
          </p:cNvPr>
          <p:cNvSpPr>
            <a:spLocks noGrp="1"/>
          </p:cNvSpPr>
          <p:nvPr>
            <p:ph type="title"/>
          </p:nvPr>
        </p:nvSpPr>
        <p:spPr>
          <a:xfrm>
            <a:off x="3818442" y="397262"/>
            <a:ext cx="3575224" cy="432000"/>
          </a:xfrm>
        </p:spPr>
        <p:txBody>
          <a:bodyPr/>
          <a:lstStyle/>
          <a:p>
            <a:pPr algn="ctr"/>
            <a:r>
              <a:rPr lang="en-IN" b="1" i="0" dirty="0">
                <a:effectLst/>
                <a:latin typeface="system-ui"/>
              </a:rPr>
              <a:t>Treating</a:t>
            </a:r>
            <a:r>
              <a:rPr lang="en-IN" b="0" i="0" dirty="0">
                <a:effectLst/>
                <a:latin typeface="system-ui"/>
              </a:rPr>
              <a:t> </a:t>
            </a:r>
            <a:r>
              <a:rPr lang="en-IN" b="1" i="0" dirty="0">
                <a:effectLst/>
                <a:latin typeface="system-ui"/>
              </a:rPr>
              <a:t>outliers</a:t>
            </a:r>
            <a:endParaRPr lang="en-IN" dirty="0"/>
          </a:p>
        </p:txBody>
      </p:sp>
      <p:sp>
        <p:nvSpPr>
          <p:cNvPr id="3" name="Slide Number Placeholder 2">
            <a:extLst>
              <a:ext uri="{FF2B5EF4-FFF2-40B4-BE49-F238E27FC236}">
                <a16:creationId xmlns:a16="http://schemas.microsoft.com/office/drawing/2014/main" id="{269011D0-7E18-C1C6-3797-80DE2D0803A0}"/>
              </a:ext>
            </a:extLst>
          </p:cNvPr>
          <p:cNvSpPr>
            <a:spLocks noGrp="1"/>
          </p:cNvSpPr>
          <p:nvPr>
            <p:ph type="sldNum" sz="quarter" idx="11"/>
          </p:nvPr>
        </p:nvSpPr>
        <p:spPr/>
        <p:txBody>
          <a:bodyPr/>
          <a:lstStyle/>
          <a:p>
            <a:pPr algn="ctr"/>
            <a:fld id="{B67B645E-C5E5-4727-B977-D372A0AA71D9}" type="slidenum">
              <a:rPr lang="en-US" noProof="0" smtClean="0"/>
              <a:pPr algn="ctr"/>
              <a:t>25</a:t>
            </a:fld>
            <a:endParaRPr lang="en-US" noProof="0" dirty="0"/>
          </a:p>
        </p:txBody>
      </p:sp>
      <p:sp>
        <p:nvSpPr>
          <p:cNvPr id="5" name="TextBox 4">
            <a:extLst>
              <a:ext uri="{FF2B5EF4-FFF2-40B4-BE49-F238E27FC236}">
                <a16:creationId xmlns:a16="http://schemas.microsoft.com/office/drawing/2014/main" id="{A0224721-8A36-3DB3-1DEE-9F538F440E4D}"/>
              </a:ext>
            </a:extLst>
          </p:cNvPr>
          <p:cNvSpPr txBox="1"/>
          <p:nvPr/>
        </p:nvSpPr>
        <p:spPr>
          <a:xfrm>
            <a:off x="0" y="2222357"/>
            <a:ext cx="6096000" cy="369332"/>
          </a:xfrm>
          <a:prstGeom prst="rect">
            <a:avLst/>
          </a:prstGeom>
          <a:noFill/>
        </p:spPr>
        <p:txBody>
          <a:bodyPr wrap="square">
            <a:spAutoFit/>
          </a:bodyPr>
          <a:lstStyle/>
          <a:p>
            <a:r>
              <a:rPr lang="en-IN" dirty="0"/>
              <a:t>import seaborn as snssns.boxplot(df['</a:t>
            </a:r>
            <a:r>
              <a:rPr lang="en-IN" dirty="0" err="1"/>
              <a:t>ppi</a:t>
            </a:r>
            <a:r>
              <a:rPr lang="en-IN" dirty="0"/>
              <a:t>'])</a:t>
            </a:r>
          </a:p>
        </p:txBody>
      </p:sp>
      <p:pic>
        <p:nvPicPr>
          <p:cNvPr id="6146" name="Picture 2">
            <a:extLst>
              <a:ext uri="{FF2B5EF4-FFF2-40B4-BE49-F238E27FC236}">
                <a16:creationId xmlns:a16="http://schemas.microsoft.com/office/drawing/2014/main" id="{A7CE3662-2731-9D69-D1C9-6AE30E824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9597"/>
            <a:ext cx="5257800" cy="3933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8F0681-7003-6C40-37EE-423E6D37BD91}"/>
              </a:ext>
            </a:extLst>
          </p:cNvPr>
          <p:cNvSpPr txBox="1"/>
          <p:nvPr/>
        </p:nvSpPr>
        <p:spPr>
          <a:xfrm>
            <a:off x="6000501" y="971883"/>
            <a:ext cx="6122894" cy="1200329"/>
          </a:xfrm>
          <a:prstGeom prst="rect">
            <a:avLst/>
          </a:prstGeom>
          <a:noFill/>
        </p:spPr>
        <p:txBody>
          <a:bodyPr wrap="square">
            <a:spAutoFit/>
          </a:bodyPr>
          <a:lstStyle/>
          <a:p>
            <a:r>
              <a:rPr lang="en-IN" dirty="0"/>
              <a:t>q3=df.describe()['</a:t>
            </a:r>
            <a:r>
              <a:rPr lang="en-IN" dirty="0" err="1"/>
              <a:t>ppi</a:t>
            </a:r>
            <a:r>
              <a:rPr lang="en-IN" dirty="0"/>
              <a:t>']['75%’]</a:t>
            </a:r>
          </a:p>
          <a:p>
            <a:r>
              <a:rPr lang="en-IN" dirty="0"/>
              <a:t>q1=df.describe()['</a:t>
            </a:r>
            <a:r>
              <a:rPr lang="en-IN" dirty="0" err="1"/>
              <a:t>ppi</a:t>
            </a:r>
            <a:r>
              <a:rPr lang="en-IN" dirty="0"/>
              <a:t>']['25%’]</a:t>
            </a:r>
          </a:p>
          <a:p>
            <a:r>
              <a:rPr lang="en-IN" dirty="0"/>
              <a:t>iqr=q3-q1upper=q3+1.5*iqr</a:t>
            </a:r>
          </a:p>
          <a:p>
            <a:r>
              <a:rPr lang="en-IN" dirty="0"/>
              <a:t>lower=q1-1.5*iqrdf['</a:t>
            </a:r>
            <a:r>
              <a:rPr lang="en-IN" dirty="0" err="1"/>
              <a:t>ppi</a:t>
            </a:r>
            <a:r>
              <a:rPr lang="en-IN" dirty="0"/>
              <a:t>']=df['</a:t>
            </a:r>
            <a:r>
              <a:rPr lang="en-IN" dirty="0" err="1"/>
              <a:t>ppi</a:t>
            </a:r>
            <a:r>
              <a:rPr lang="en-IN" dirty="0"/>
              <a:t>'].clip(upper,lower)</a:t>
            </a:r>
          </a:p>
        </p:txBody>
      </p:sp>
      <p:sp>
        <p:nvSpPr>
          <p:cNvPr id="9" name="TextBox 8">
            <a:extLst>
              <a:ext uri="{FF2B5EF4-FFF2-40B4-BE49-F238E27FC236}">
                <a16:creationId xmlns:a16="http://schemas.microsoft.com/office/drawing/2014/main" id="{0A53F83A-9C7A-4CE3-EC52-49BD539E2152}"/>
              </a:ext>
            </a:extLst>
          </p:cNvPr>
          <p:cNvSpPr txBox="1"/>
          <p:nvPr/>
        </p:nvSpPr>
        <p:spPr>
          <a:xfrm>
            <a:off x="6000501" y="2314833"/>
            <a:ext cx="6122894" cy="369332"/>
          </a:xfrm>
          <a:prstGeom prst="rect">
            <a:avLst/>
          </a:prstGeom>
          <a:noFill/>
        </p:spPr>
        <p:txBody>
          <a:bodyPr wrap="square">
            <a:spAutoFit/>
          </a:bodyPr>
          <a:lstStyle/>
          <a:p>
            <a:r>
              <a:rPr lang="en-IN" dirty="0"/>
              <a:t>sns.boxplot(df['</a:t>
            </a:r>
            <a:r>
              <a:rPr lang="en-IN" dirty="0" err="1"/>
              <a:t>ppi</a:t>
            </a:r>
            <a:r>
              <a:rPr lang="en-IN" dirty="0"/>
              <a:t>'])</a:t>
            </a:r>
          </a:p>
        </p:txBody>
      </p:sp>
      <p:pic>
        <p:nvPicPr>
          <p:cNvPr id="6148" name="Picture 4">
            <a:extLst>
              <a:ext uri="{FF2B5EF4-FFF2-40B4-BE49-F238E27FC236}">
                <a16:creationId xmlns:a16="http://schemas.microsoft.com/office/drawing/2014/main" id="{5A6ADFB1-B897-AE79-0F21-995506C6C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04859"/>
            <a:ext cx="52578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47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13BA-DDBD-D9BA-BFDE-23AF05504CE9}"/>
              </a:ext>
            </a:extLst>
          </p:cNvPr>
          <p:cNvSpPr>
            <a:spLocks noGrp="1"/>
          </p:cNvSpPr>
          <p:nvPr>
            <p:ph type="title"/>
          </p:nvPr>
        </p:nvSpPr>
        <p:spPr>
          <a:xfrm>
            <a:off x="3025588" y="389334"/>
            <a:ext cx="4096871" cy="432000"/>
          </a:xfrm>
        </p:spPr>
        <p:txBody>
          <a:bodyPr/>
          <a:lstStyle/>
          <a:p>
            <a:pPr algn="ctr"/>
            <a:r>
              <a:rPr lang="en-IN" b="1" i="0" dirty="0">
                <a:effectLst/>
                <a:latin typeface="system-ui"/>
              </a:rPr>
              <a:t>Treating</a:t>
            </a:r>
            <a:r>
              <a:rPr lang="en-IN" b="0" i="0" dirty="0">
                <a:effectLst/>
                <a:latin typeface="system-ui"/>
              </a:rPr>
              <a:t> </a:t>
            </a:r>
            <a:r>
              <a:rPr lang="en-IN" b="1" i="0" dirty="0">
                <a:effectLst/>
                <a:latin typeface="system-ui"/>
              </a:rPr>
              <a:t>outliers</a:t>
            </a:r>
            <a:endParaRPr lang="en-IN" dirty="0"/>
          </a:p>
        </p:txBody>
      </p:sp>
      <p:sp>
        <p:nvSpPr>
          <p:cNvPr id="3" name="Slide Number Placeholder 2">
            <a:extLst>
              <a:ext uri="{FF2B5EF4-FFF2-40B4-BE49-F238E27FC236}">
                <a16:creationId xmlns:a16="http://schemas.microsoft.com/office/drawing/2014/main" id="{14E0F9A4-4676-A0EF-3E0C-E11360233BD4}"/>
              </a:ext>
            </a:extLst>
          </p:cNvPr>
          <p:cNvSpPr>
            <a:spLocks noGrp="1"/>
          </p:cNvSpPr>
          <p:nvPr>
            <p:ph type="sldNum" sz="quarter" idx="11"/>
          </p:nvPr>
        </p:nvSpPr>
        <p:spPr/>
        <p:txBody>
          <a:bodyPr/>
          <a:lstStyle/>
          <a:p>
            <a:pPr algn="ctr"/>
            <a:fld id="{B67B645E-C5E5-4727-B977-D372A0AA71D9}" type="slidenum">
              <a:rPr lang="en-US" noProof="0" smtClean="0"/>
              <a:pPr algn="ctr"/>
              <a:t>26</a:t>
            </a:fld>
            <a:endParaRPr lang="en-US" noProof="0" dirty="0"/>
          </a:p>
        </p:txBody>
      </p:sp>
      <p:pic>
        <p:nvPicPr>
          <p:cNvPr id="7170" name="Picture 2">
            <a:extLst>
              <a:ext uri="{FF2B5EF4-FFF2-40B4-BE49-F238E27FC236}">
                <a16:creationId xmlns:a16="http://schemas.microsoft.com/office/drawing/2014/main" id="{F50FDCB2-0ECD-4D94-4F41-7C1DFBF22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4024" y="2739597"/>
            <a:ext cx="7023567" cy="3933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4DACC1-FCB8-016D-5E0E-918C9972A867}"/>
              </a:ext>
            </a:extLst>
          </p:cNvPr>
          <p:cNvSpPr txBox="1"/>
          <p:nvPr/>
        </p:nvSpPr>
        <p:spPr>
          <a:xfrm>
            <a:off x="4980175" y="2428286"/>
            <a:ext cx="6096000" cy="369332"/>
          </a:xfrm>
          <a:prstGeom prst="rect">
            <a:avLst/>
          </a:prstGeom>
          <a:noFill/>
        </p:spPr>
        <p:txBody>
          <a:bodyPr wrap="square">
            <a:spAutoFit/>
          </a:bodyPr>
          <a:lstStyle/>
          <a:p>
            <a:r>
              <a:rPr lang="en-IN" dirty="0"/>
              <a:t>sns.boxplot(df['Ram'])</a:t>
            </a:r>
          </a:p>
        </p:txBody>
      </p:sp>
      <p:sp>
        <p:nvSpPr>
          <p:cNvPr id="7" name="TextBox 6">
            <a:extLst>
              <a:ext uri="{FF2B5EF4-FFF2-40B4-BE49-F238E27FC236}">
                <a16:creationId xmlns:a16="http://schemas.microsoft.com/office/drawing/2014/main" id="{A9AF877E-1D02-C0A2-DD55-F4F5EB21349D}"/>
              </a:ext>
            </a:extLst>
          </p:cNvPr>
          <p:cNvSpPr txBox="1"/>
          <p:nvPr/>
        </p:nvSpPr>
        <p:spPr>
          <a:xfrm>
            <a:off x="4980175" y="1072301"/>
            <a:ext cx="6512858" cy="1200329"/>
          </a:xfrm>
          <a:prstGeom prst="rect">
            <a:avLst/>
          </a:prstGeom>
          <a:noFill/>
        </p:spPr>
        <p:txBody>
          <a:bodyPr wrap="square">
            <a:spAutoFit/>
          </a:bodyPr>
          <a:lstStyle/>
          <a:p>
            <a:r>
              <a:rPr lang="en-IN" dirty="0"/>
              <a:t>q3=df.describe()['Ram']['75%’]</a:t>
            </a:r>
          </a:p>
          <a:p>
            <a:r>
              <a:rPr lang="en-IN" dirty="0"/>
              <a:t>q1=df.describe()['Ram']['25%’]</a:t>
            </a:r>
          </a:p>
          <a:p>
            <a:r>
              <a:rPr lang="en-IN" dirty="0"/>
              <a:t>iqr=q3-q1upper=q3+1.5*iqr</a:t>
            </a:r>
          </a:p>
          <a:p>
            <a:r>
              <a:rPr lang="en-IN" dirty="0"/>
              <a:t>lower=q1-1.5*iqrdf['Ram']=df['Ram'].clip(upper,lower)</a:t>
            </a:r>
          </a:p>
        </p:txBody>
      </p:sp>
      <p:pic>
        <p:nvPicPr>
          <p:cNvPr id="7172" name="Picture 4">
            <a:extLst>
              <a:ext uri="{FF2B5EF4-FFF2-40B4-BE49-F238E27FC236}">
                <a16:creationId xmlns:a16="http://schemas.microsoft.com/office/drawing/2014/main" id="{5908739D-A1C3-0D58-B6D6-4AE5559F2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7" y="2797618"/>
            <a:ext cx="4958748" cy="3771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31469D-3A85-17F5-D7C2-26F8F512811D}"/>
              </a:ext>
            </a:extLst>
          </p:cNvPr>
          <p:cNvSpPr txBox="1"/>
          <p:nvPr/>
        </p:nvSpPr>
        <p:spPr>
          <a:xfrm>
            <a:off x="-22412" y="2457297"/>
            <a:ext cx="6096000" cy="369332"/>
          </a:xfrm>
          <a:prstGeom prst="rect">
            <a:avLst/>
          </a:prstGeom>
          <a:noFill/>
        </p:spPr>
        <p:txBody>
          <a:bodyPr wrap="square">
            <a:spAutoFit/>
          </a:bodyPr>
          <a:lstStyle/>
          <a:p>
            <a:r>
              <a:rPr lang="en-IN" dirty="0"/>
              <a:t>sns.boxplot(df['Ram'])</a:t>
            </a:r>
          </a:p>
        </p:txBody>
      </p:sp>
    </p:spTree>
    <p:extLst>
      <p:ext uri="{BB962C8B-B14F-4D97-AF65-F5344CB8AC3E}">
        <p14:creationId xmlns:p14="http://schemas.microsoft.com/office/powerpoint/2010/main" val="190339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7254-DCA3-09BB-52A7-F0C4E4CF7045}"/>
              </a:ext>
            </a:extLst>
          </p:cNvPr>
          <p:cNvSpPr>
            <a:spLocks noGrp="1"/>
          </p:cNvSpPr>
          <p:nvPr>
            <p:ph type="title"/>
          </p:nvPr>
        </p:nvSpPr>
        <p:spPr>
          <a:xfrm>
            <a:off x="4008918" y="78380"/>
            <a:ext cx="2920799" cy="432000"/>
          </a:xfrm>
        </p:spPr>
        <p:txBody>
          <a:bodyPr/>
          <a:lstStyle/>
          <a:p>
            <a:pPr algn="ctr"/>
            <a:r>
              <a:rPr lang="en-IN" dirty="0"/>
              <a:t>PRICE ANALYSIS</a:t>
            </a:r>
          </a:p>
        </p:txBody>
      </p:sp>
      <p:sp>
        <p:nvSpPr>
          <p:cNvPr id="3" name="Slide Number Placeholder 2">
            <a:extLst>
              <a:ext uri="{FF2B5EF4-FFF2-40B4-BE49-F238E27FC236}">
                <a16:creationId xmlns:a16="http://schemas.microsoft.com/office/drawing/2014/main" id="{AD1CBCE4-C903-5D7A-2B41-8F5923658BFB}"/>
              </a:ext>
            </a:extLst>
          </p:cNvPr>
          <p:cNvSpPr>
            <a:spLocks noGrp="1"/>
          </p:cNvSpPr>
          <p:nvPr>
            <p:ph type="sldNum" sz="quarter" idx="11"/>
          </p:nvPr>
        </p:nvSpPr>
        <p:spPr/>
        <p:txBody>
          <a:bodyPr/>
          <a:lstStyle/>
          <a:p>
            <a:pPr algn="ctr"/>
            <a:fld id="{B67B645E-C5E5-4727-B977-D372A0AA71D9}" type="slidenum">
              <a:rPr lang="en-US" noProof="0" smtClean="0"/>
              <a:pPr algn="ctr"/>
              <a:t>27</a:t>
            </a:fld>
            <a:endParaRPr lang="en-US" noProof="0" dirty="0"/>
          </a:p>
        </p:txBody>
      </p:sp>
      <p:pic>
        <p:nvPicPr>
          <p:cNvPr id="1026" name="Picture 2">
            <a:extLst>
              <a:ext uri="{FF2B5EF4-FFF2-40B4-BE49-F238E27FC236}">
                <a16:creationId xmlns:a16="http://schemas.microsoft.com/office/drawing/2014/main" id="{625004E4-B452-AD61-9B39-9B4FCFD7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3577"/>
            <a:ext cx="2671482" cy="2671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08BF93-E549-7375-BA9E-74FBA1368AAC}"/>
              </a:ext>
            </a:extLst>
          </p:cNvPr>
          <p:cNvSpPr txBox="1"/>
          <p:nvPr/>
        </p:nvSpPr>
        <p:spPr>
          <a:xfrm>
            <a:off x="65554" y="890794"/>
            <a:ext cx="4043082" cy="369332"/>
          </a:xfrm>
          <a:prstGeom prst="rect">
            <a:avLst/>
          </a:prstGeom>
          <a:noFill/>
        </p:spPr>
        <p:txBody>
          <a:bodyPr wrap="square">
            <a:spAutoFit/>
          </a:bodyPr>
          <a:lstStyle/>
          <a:p>
            <a:r>
              <a:rPr lang="en-IN" dirty="0"/>
              <a:t>sns.displot(df['Price'])</a:t>
            </a:r>
          </a:p>
        </p:txBody>
      </p:sp>
      <p:pic>
        <p:nvPicPr>
          <p:cNvPr id="1028" name="Picture 4">
            <a:extLst>
              <a:ext uri="{FF2B5EF4-FFF2-40B4-BE49-F238E27FC236}">
                <a16:creationId xmlns:a16="http://schemas.microsoft.com/office/drawing/2014/main" id="{4F01C379-1118-E691-3B57-A1BE07F14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457" y="1193577"/>
            <a:ext cx="3204231" cy="24799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B48049-94CB-8BDE-ADC6-8F3D51996F90}"/>
              </a:ext>
            </a:extLst>
          </p:cNvPr>
          <p:cNvSpPr txBox="1"/>
          <p:nvPr/>
        </p:nvSpPr>
        <p:spPr>
          <a:xfrm>
            <a:off x="6003552" y="870412"/>
            <a:ext cx="6122894" cy="646331"/>
          </a:xfrm>
          <a:prstGeom prst="rect">
            <a:avLst/>
          </a:prstGeom>
          <a:noFill/>
        </p:spPr>
        <p:txBody>
          <a:bodyPr wrap="square">
            <a:spAutoFit/>
          </a:bodyPr>
          <a:lstStyle/>
          <a:p>
            <a:r>
              <a:rPr lang="en-IN" dirty="0"/>
              <a:t>sns.barplot(x=df['Company'],y=df['Price'])plt.xticks(rotation='vertical')plt.show</a:t>
            </a:r>
          </a:p>
        </p:txBody>
      </p:sp>
      <p:pic>
        <p:nvPicPr>
          <p:cNvPr id="1030" name="Picture 6">
            <a:extLst>
              <a:ext uri="{FF2B5EF4-FFF2-40B4-BE49-F238E27FC236}">
                <a16:creationId xmlns:a16="http://schemas.microsoft.com/office/drawing/2014/main" id="{BD6B5C88-F2E4-02E9-7377-0FB658993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561" y="1798168"/>
            <a:ext cx="3987758" cy="45280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C1D5CCB-F571-A5F8-BBD0-26CAC3EAF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42" y="3717036"/>
            <a:ext cx="3445499" cy="282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58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8A31-6691-D0C6-D34B-4D6BC7DF915A}"/>
              </a:ext>
            </a:extLst>
          </p:cNvPr>
          <p:cNvSpPr>
            <a:spLocks noGrp="1"/>
          </p:cNvSpPr>
          <p:nvPr>
            <p:ph type="title"/>
          </p:nvPr>
        </p:nvSpPr>
        <p:spPr>
          <a:xfrm>
            <a:off x="4711164" y="0"/>
            <a:ext cx="2769671" cy="1097374"/>
          </a:xfrm>
        </p:spPr>
        <p:txBody>
          <a:bodyPr/>
          <a:lstStyle/>
          <a:p>
            <a:pPr algn="ctr"/>
            <a:r>
              <a:rPr lang="en-IN" dirty="0"/>
              <a:t>PRICE ANALYSIS</a:t>
            </a:r>
            <a:endParaRPr lang="en-IN" b="0" dirty="0"/>
          </a:p>
        </p:txBody>
      </p:sp>
      <p:sp>
        <p:nvSpPr>
          <p:cNvPr id="3" name="Slide Number Placeholder 2">
            <a:extLst>
              <a:ext uri="{FF2B5EF4-FFF2-40B4-BE49-F238E27FC236}">
                <a16:creationId xmlns:a16="http://schemas.microsoft.com/office/drawing/2014/main" id="{A3784283-6478-CE39-7FD1-6F498E3DDE39}"/>
              </a:ext>
            </a:extLst>
          </p:cNvPr>
          <p:cNvSpPr>
            <a:spLocks noGrp="1"/>
          </p:cNvSpPr>
          <p:nvPr>
            <p:ph type="sldNum" sz="quarter" idx="11"/>
          </p:nvPr>
        </p:nvSpPr>
        <p:spPr/>
        <p:txBody>
          <a:bodyPr/>
          <a:lstStyle/>
          <a:p>
            <a:pPr algn="ctr"/>
            <a:fld id="{B67B645E-C5E5-4727-B977-D372A0AA71D9}" type="slidenum">
              <a:rPr lang="en-US" noProof="0" smtClean="0"/>
              <a:pPr algn="ctr"/>
              <a:t>28</a:t>
            </a:fld>
            <a:endParaRPr lang="en-US" noProof="0" dirty="0"/>
          </a:p>
        </p:txBody>
      </p:sp>
      <p:pic>
        <p:nvPicPr>
          <p:cNvPr id="2050" name="Picture 2">
            <a:extLst>
              <a:ext uri="{FF2B5EF4-FFF2-40B4-BE49-F238E27FC236}">
                <a16:creationId xmlns:a16="http://schemas.microsoft.com/office/drawing/2014/main" id="{2AC2CF33-FFF2-6D8E-7207-10529BD9E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3" y="1321467"/>
            <a:ext cx="2690857" cy="20426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C28218B-0255-0591-E4A2-B0B63042D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2" y="455224"/>
            <a:ext cx="3580595" cy="27832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6FAF15-4DFE-E626-1FD7-B1830DF47FD0}"/>
              </a:ext>
            </a:extLst>
          </p:cNvPr>
          <p:cNvSpPr txBox="1"/>
          <p:nvPr/>
        </p:nvSpPr>
        <p:spPr>
          <a:xfrm>
            <a:off x="0" y="640540"/>
            <a:ext cx="6777318" cy="646331"/>
          </a:xfrm>
          <a:prstGeom prst="rect">
            <a:avLst/>
          </a:prstGeom>
          <a:noFill/>
        </p:spPr>
        <p:txBody>
          <a:bodyPr wrap="square">
            <a:spAutoFit/>
          </a:bodyPr>
          <a:lstStyle/>
          <a:p>
            <a:r>
              <a:rPr lang="en-IN" dirty="0"/>
              <a:t>sns.barplot(x=df['TypeName'],y=df['Price'])plt.xticks(rotation='vertical')plt.show</a:t>
            </a:r>
          </a:p>
        </p:txBody>
      </p:sp>
      <p:sp>
        <p:nvSpPr>
          <p:cNvPr id="9" name="TextBox 8">
            <a:extLst>
              <a:ext uri="{FF2B5EF4-FFF2-40B4-BE49-F238E27FC236}">
                <a16:creationId xmlns:a16="http://schemas.microsoft.com/office/drawing/2014/main" id="{0C8A0E4C-FE44-9E29-D06A-D71CA43B0927}"/>
              </a:ext>
            </a:extLst>
          </p:cNvPr>
          <p:cNvSpPr txBox="1"/>
          <p:nvPr/>
        </p:nvSpPr>
        <p:spPr>
          <a:xfrm>
            <a:off x="7602069" y="85892"/>
            <a:ext cx="6122894" cy="369332"/>
          </a:xfrm>
          <a:prstGeom prst="rect">
            <a:avLst/>
          </a:prstGeom>
          <a:noFill/>
        </p:spPr>
        <p:txBody>
          <a:bodyPr wrap="square">
            <a:spAutoFit/>
          </a:bodyPr>
          <a:lstStyle/>
          <a:p>
            <a:r>
              <a:rPr lang="en-IN" dirty="0"/>
              <a:t>sns.barplot(x=df['Touchscreen'],y=df['Price'])</a:t>
            </a:r>
          </a:p>
        </p:txBody>
      </p:sp>
      <p:pic>
        <p:nvPicPr>
          <p:cNvPr id="2058" name="Picture 10">
            <a:extLst>
              <a:ext uri="{FF2B5EF4-FFF2-40B4-BE49-F238E27FC236}">
                <a16:creationId xmlns:a16="http://schemas.microsoft.com/office/drawing/2014/main" id="{AFE4FCD5-BB96-79B2-8700-EEDF22CD4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201" y="2674004"/>
            <a:ext cx="3325904" cy="30144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0B2B157-342D-ABC9-25B9-20AB133DD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7049" y="3429000"/>
            <a:ext cx="3646467" cy="26744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E28D1C2-EC36-26E9-9FA8-9577321874CA}"/>
              </a:ext>
            </a:extLst>
          </p:cNvPr>
          <p:cNvCxnSpPr/>
          <p:nvPr/>
        </p:nvCxnSpPr>
        <p:spPr>
          <a:xfrm>
            <a:off x="2567673" y="1846860"/>
            <a:ext cx="914400" cy="914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A8122639-396D-CCE2-9F2C-05B2161CCD9E}"/>
              </a:ext>
            </a:extLst>
          </p:cNvPr>
          <p:cNvCxnSpPr>
            <a:cxnSpLocks/>
          </p:cNvCxnSpPr>
          <p:nvPr/>
        </p:nvCxnSpPr>
        <p:spPr>
          <a:xfrm flipH="1">
            <a:off x="8332326" y="2162605"/>
            <a:ext cx="641343" cy="1478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93968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7ABA-E35D-96CF-162C-DD3650A8F04F}"/>
              </a:ext>
            </a:extLst>
          </p:cNvPr>
          <p:cNvSpPr>
            <a:spLocks noGrp="1"/>
          </p:cNvSpPr>
          <p:nvPr>
            <p:ph type="title"/>
          </p:nvPr>
        </p:nvSpPr>
        <p:spPr>
          <a:xfrm>
            <a:off x="4107529" y="0"/>
            <a:ext cx="3270424" cy="432000"/>
          </a:xfrm>
        </p:spPr>
        <p:txBody>
          <a:bodyPr/>
          <a:lstStyle/>
          <a:p>
            <a:pPr algn="ctr"/>
            <a:r>
              <a:rPr lang="en-IN" dirty="0"/>
              <a:t>PRICE ANALYSIS</a:t>
            </a:r>
          </a:p>
        </p:txBody>
      </p:sp>
      <p:sp>
        <p:nvSpPr>
          <p:cNvPr id="3" name="Slide Number Placeholder 2">
            <a:extLst>
              <a:ext uri="{FF2B5EF4-FFF2-40B4-BE49-F238E27FC236}">
                <a16:creationId xmlns:a16="http://schemas.microsoft.com/office/drawing/2014/main" id="{24BE3C9E-5773-0EF8-1C60-B10B7CAEFA9A}"/>
              </a:ext>
            </a:extLst>
          </p:cNvPr>
          <p:cNvSpPr>
            <a:spLocks noGrp="1"/>
          </p:cNvSpPr>
          <p:nvPr>
            <p:ph type="sldNum" sz="quarter" idx="11"/>
          </p:nvPr>
        </p:nvSpPr>
        <p:spPr/>
        <p:txBody>
          <a:bodyPr/>
          <a:lstStyle/>
          <a:p>
            <a:pPr algn="ctr"/>
            <a:fld id="{B67B645E-C5E5-4727-B977-D372A0AA71D9}" type="slidenum">
              <a:rPr lang="en-US" noProof="0" smtClean="0"/>
              <a:pPr algn="ctr"/>
              <a:t>29</a:t>
            </a:fld>
            <a:endParaRPr lang="en-US" noProof="0" dirty="0"/>
          </a:p>
        </p:txBody>
      </p:sp>
      <p:pic>
        <p:nvPicPr>
          <p:cNvPr id="3074" name="Picture 2">
            <a:extLst>
              <a:ext uri="{FF2B5EF4-FFF2-40B4-BE49-F238E27FC236}">
                <a16:creationId xmlns:a16="http://schemas.microsoft.com/office/drawing/2014/main" id="{9C255545-67B8-CDB7-B9D4-615F36331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0328"/>
            <a:ext cx="4706471" cy="47350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5B85CA-5572-19AE-CA69-01AA27320945}"/>
              </a:ext>
            </a:extLst>
          </p:cNvPr>
          <p:cNvSpPr txBox="1"/>
          <p:nvPr/>
        </p:nvSpPr>
        <p:spPr>
          <a:xfrm>
            <a:off x="0" y="1005065"/>
            <a:ext cx="6096000" cy="369332"/>
          </a:xfrm>
          <a:prstGeom prst="rect">
            <a:avLst/>
          </a:prstGeom>
          <a:noFill/>
        </p:spPr>
        <p:txBody>
          <a:bodyPr wrap="square">
            <a:spAutoFit/>
          </a:bodyPr>
          <a:lstStyle/>
          <a:p>
            <a:r>
              <a:rPr lang="en-IN" dirty="0"/>
              <a:t>sns.barplot(x=df['IPS'],y=df['Price'])</a:t>
            </a:r>
          </a:p>
        </p:txBody>
      </p:sp>
      <p:pic>
        <p:nvPicPr>
          <p:cNvPr id="3076" name="Picture 4">
            <a:extLst>
              <a:ext uri="{FF2B5EF4-FFF2-40B4-BE49-F238E27FC236}">
                <a16:creationId xmlns:a16="http://schemas.microsoft.com/office/drawing/2014/main" id="{2A14528C-46D1-342D-C7AD-D54BC712E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50328"/>
            <a:ext cx="6096000" cy="44904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7CCD2D-AD87-4091-6EFC-793C5DCA2E76}"/>
              </a:ext>
            </a:extLst>
          </p:cNvPr>
          <p:cNvSpPr txBox="1"/>
          <p:nvPr/>
        </p:nvSpPr>
        <p:spPr>
          <a:xfrm>
            <a:off x="6096000" y="881698"/>
            <a:ext cx="6122894" cy="646331"/>
          </a:xfrm>
          <a:prstGeom prst="rect">
            <a:avLst/>
          </a:prstGeom>
          <a:noFill/>
        </p:spPr>
        <p:txBody>
          <a:bodyPr wrap="square">
            <a:spAutoFit/>
          </a:bodyPr>
          <a:lstStyle/>
          <a:p>
            <a:r>
              <a:rPr lang="en-IN" dirty="0"/>
              <a:t>sns.barplot(x=df[‘</a:t>
            </a:r>
            <a:r>
              <a:rPr lang="en-IN" dirty="0" err="1"/>
              <a:t>os</a:t>
            </a:r>
            <a:r>
              <a:rPr lang="en-IN" dirty="0"/>
              <a:t>'],y=df['Price'])plt.xticks(rotation='vertical’)</a:t>
            </a:r>
          </a:p>
          <a:p>
            <a:r>
              <a:rPr lang="en-IN" dirty="0"/>
              <a:t>plt.show()</a:t>
            </a:r>
          </a:p>
        </p:txBody>
      </p:sp>
    </p:spTree>
    <p:extLst>
      <p:ext uri="{BB962C8B-B14F-4D97-AF65-F5344CB8AC3E}">
        <p14:creationId xmlns:p14="http://schemas.microsoft.com/office/powerpoint/2010/main" val="3327136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635241" y="2834504"/>
            <a:ext cx="3863221" cy="720000"/>
          </a:xfrm>
        </p:spPr>
        <p:txBody>
          <a:bodyPr/>
          <a:lstStyle/>
          <a:p>
            <a:pPr algn="ctr"/>
            <a:r>
              <a:rPr lang="en-US" sz="2800" dirty="0">
                <a:effectLst>
                  <a:outerShdw blurRad="38100" dist="38100" dir="2700000" algn="tl">
                    <a:srgbClr val="000000">
                      <a:alpha val="43137"/>
                    </a:srgbClr>
                  </a:outerShdw>
                </a:effectLst>
              </a:rPr>
              <a:t>LAPTOP   PREDICTION</a:t>
            </a:r>
            <a:br>
              <a:rPr lang="en-US" sz="2800" dirty="0">
                <a:effectLst>
                  <a:outerShdw blurRad="38100" dist="38100" dir="2700000" algn="tl">
                    <a:srgbClr val="000000">
                      <a:alpha val="43137"/>
                    </a:srgbClr>
                  </a:outerShdw>
                </a:effectLst>
              </a:rPr>
            </a:br>
            <a:r>
              <a:rPr lang="en-US" sz="2800" dirty="0">
                <a:effectLst>
                  <a:outerShdw blurRad="38100" dist="38100" dir="2700000" algn="tl">
                    <a:srgbClr val="000000">
                      <a:alpha val="43137"/>
                    </a:srgbClr>
                  </a:outerShdw>
                </a:effectLst>
              </a:rPr>
              <a:t>MODEL</a:t>
            </a: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175052" y="2323757"/>
            <a:ext cx="4616825" cy="4204447"/>
          </a:xfrm>
        </p:spPr>
        <p:txBody>
          <a:bodyPr/>
          <a:lstStyle/>
          <a:p>
            <a:r>
              <a:rPr lang="en-US" b="1" noProof="1"/>
              <a:t> </a:t>
            </a:r>
            <a:r>
              <a:rPr lang="en-US" sz="2800" b="1" noProof="1"/>
              <a:t>WHY WE NEED LAPTOP PRIDICTION MODEL ?</a:t>
            </a:r>
          </a:p>
          <a:p>
            <a:endParaRPr lang="en-US" sz="2000" b="0" i="0" dirty="0">
              <a:effectLst/>
              <a:latin typeface="system-ui"/>
            </a:endParaRPr>
          </a:p>
          <a:p>
            <a:r>
              <a:rPr lang="en-US" sz="2000" b="0" i="0" dirty="0">
                <a:effectLst/>
                <a:latin typeface="system-ui"/>
              </a:rPr>
              <a:t>Consumers often face the challenge of navigating through various options to find a laptop that meets their requirements and budget constraints. Additionally, market fluctuations and the rapid pace of technological advancements contribute to the complexity of understanding and predicting laptop prices.</a:t>
            </a:r>
            <a:endParaRPr lang="en-US" sz="2000" b="1" noProof="1"/>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3</a:t>
            </a:fld>
            <a:endParaRPr lang="en-US" dirty="0"/>
          </a:p>
        </p:txBody>
      </p:sp>
      <p:pic>
        <p:nvPicPr>
          <p:cNvPr id="12" name="Picture Placeholder 11" descr="Laptop">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rot="-60000">
            <a:off x="4564609" y="196033"/>
            <a:ext cx="3475177" cy="3555252"/>
          </a:xfrm>
        </p:spPr>
      </p:pic>
      <p:pic>
        <p:nvPicPr>
          <p:cNvPr id="7" name="Picture 6" descr="logo placeholder">
            <a:extLst>
              <a:ext uri="{FF2B5EF4-FFF2-40B4-BE49-F238E27FC236}">
                <a16:creationId xmlns:a16="http://schemas.microsoft.com/office/drawing/2014/main" id="{0C9D3ACD-A9D8-4B26-8758-31D357CB1A3F}"/>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5" name="Picture 4">
            <a:extLst>
              <a:ext uri="{FF2B5EF4-FFF2-40B4-BE49-F238E27FC236}">
                <a16:creationId xmlns:a16="http://schemas.microsoft.com/office/drawing/2014/main" id="{F877D329-6659-3B8D-7F7C-53F19279F0E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69578" y="579293"/>
            <a:ext cx="2340135" cy="1744464"/>
          </a:xfrm>
          <a:prstGeom prst="rect">
            <a:avLst/>
          </a:prstGeom>
        </p:spPr>
      </p:pic>
    </p:spTree>
    <p:extLst>
      <p:ext uri="{BB962C8B-B14F-4D97-AF65-F5344CB8AC3E}">
        <p14:creationId xmlns:p14="http://schemas.microsoft.com/office/powerpoint/2010/main" val="2122728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69F7-BFEC-3BAD-67A4-1F789B214273}"/>
              </a:ext>
            </a:extLst>
          </p:cNvPr>
          <p:cNvSpPr>
            <a:spLocks noGrp="1"/>
          </p:cNvSpPr>
          <p:nvPr>
            <p:ph type="title"/>
          </p:nvPr>
        </p:nvSpPr>
        <p:spPr>
          <a:xfrm>
            <a:off x="4716282" y="133336"/>
            <a:ext cx="2759435" cy="432000"/>
          </a:xfrm>
        </p:spPr>
        <p:txBody>
          <a:bodyPr/>
          <a:lstStyle/>
          <a:p>
            <a:pPr algn="ctr"/>
            <a:r>
              <a:rPr lang="en-IN" dirty="0"/>
              <a:t>PRICE ANALYSIS</a:t>
            </a:r>
          </a:p>
        </p:txBody>
      </p:sp>
      <p:sp>
        <p:nvSpPr>
          <p:cNvPr id="3" name="Slide Number Placeholder 2">
            <a:extLst>
              <a:ext uri="{FF2B5EF4-FFF2-40B4-BE49-F238E27FC236}">
                <a16:creationId xmlns:a16="http://schemas.microsoft.com/office/drawing/2014/main" id="{D433E6D3-11F5-A845-3721-D75B1C3EEC24}"/>
              </a:ext>
            </a:extLst>
          </p:cNvPr>
          <p:cNvSpPr>
            <a:spLocks noGrp="1"/>
          </p:cNvSpPr>
          <p:nvPr>
            <p:ph type="sldNum" sz="quarter" idx="11"/>
          </p:nvPr>
        </p:nvSpPr>
        <p:spPr/>
        <p:txBody>
          <a:bodyPr/>
          <a:lstStyle/>
          <a:p>
            <a:pPr algn="ctr"/>
            <a:fld id="{B67B645E-C5E5-4727-B977-D372A0AA71D9}" type="slidenum">
              <a:rPr lang="en-US" noProof="0" smtClean="0"/>
              <a:pPr algn="ctr"/>
              <a:t>30</a:t>
            </a:fld>
            <a:endParaRPr lang="en-US" noProof="0" dirty="0"/>
          </a:p>
        </p:txBody>
      </p:sp>
      <p:pic>
        <p:nvPicPr>
          <p:cNvPr id="4098" name="Picture 2">
            <a:extLst>
              <a:ext uri="{FF2B5EF4-FFF2-40B4-BE49-F238E27FC236}">
                <a16:creationId xmlns:a16="http://schemas.microsoft.com/office/drawing/2014/main" id="{26645AD2-AB29-6EB2-CB45-0090CE0FD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2114"/>
            <a:ext cx="5746376" cy="4400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021B083-DD26-97BA-4CC3-164B5EBA3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173" y="1522446"/>
            <a:ext cx="3296775" cy="23136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1AEC6D-DC53-B37A-32A5-D422C960D0EE}"/>
              </a:ext>
            </a:extLst>
          </p:cNvPr>
          <p:cNvSpPr txBox="1"/>
          <p:nvPr/>
        </p:nvSpPr>
        <p:spPr>
          <a:xfrm>
            <a:off x="5921428" y="1153025"/>
            <a:ext cx="6270572" cy="646331"/>
          </a:xfrm>
          <a:prstGeom prst="rect">
            <a:avLst/>
          </a:prstGeom>
          <a:noFill/>
        </p:spPr>
        <p:txBody>
          <a:bodyPr wrap="square">
            <a:spAutoFit/>
          </a:bodyPr>
          <a:lstStyle/>
          <a:p>
            <a:r>
              <a:rPr lang="en-IN" dirty="0"/>
              <a:t>sns.barplot(x=df['Ram'],y=df['Price'])plt.xticks(rotation='vertical')plt.show</a:t>
            </a:r>
          </a:p>
        </p:txBody>
      </p:sp>
      <p:sp>
        <p:nvSpPr>
          <p:cNvPr id="7" name="TextBox 6">
            <a:extLst>
              <a:ext uri="{FF2B5EF4-FFF2-40B4-BE49-F238E27FC236}">
                <a16:creationId xmlns:a16="http://schemas.microsoft.com/office/drawing/2014/main" id="{552285D7-898A-0FA1-7057-BB23E043C199}"/>
              </a:ext>
            </a:extLst>
          </p:cNvPr>
          <p:cNvSpPr txBox="1"/>
          <p:nvPr/>
        </p:nvSpPr>
        <p:spPr>
          <a:xfrm>
            <a:off x="0" y="876115"/>
            <a:ext cx="6759388" cy="646331"/>
          </a:xfrm>
          <a:prstGeom prst="rect">
            <a:avLst/>
          </a:prstGeom>
          <a:noFill/>
        </p:spPr>
        <p:txBody>
          <a:bodyPr wrap="square">
            <a:spAutoFit/>
          </a:bodyPr>
          <a:lstStyle/>
          <a:p>
            <a:r>
              <a:rPr lang="en-IN" dirty="0"/>
              <a:t>sns.barplot(x=df[‘</a:t>
            </a:r>
            <a:r>
              <a:rPr lang="en-IN" dirty="0" err="1"/>
              <a:t>Gpubrand</a:t>
            </a:r>
            <a:r>
              <a:rPr lang="en-IN" dirty="0"/>
              <a:t>'],y=df['Price'])plt.xticks(rotation='vertical’)</a:t>
            </a:r>
          </a:p>
          <a:p>
            <a:r>
              <a:rPr lang="en-IN" dirty="0"/>
              <a:t>plt.show</a:t>
            </a:r>
          </a:p>
        </p:txBody>
      </p:sp>
      <p:pic>
        <p:nvPicPr>
          <p:cNvPr id="4102" name="Picture 6">
            <a:extLst>
              <a:ext uri="{FF2B5EF4-FFF2-40B4-BE49-F238E27FC236}">
                <a16:creationId xmlns:a16="http://schemas.microsoft.com/office/drawing/2014/main" id="{A6C5E80A-BBCE-8C67-C7AF-FECD1E6B2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773" y="3894569"/>
            <a:ext cx="3654799" cy="266470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3CA10BE-AC5B-554C-5B9A-53FF12338EBA}"/>
              </a:ext>
            </a:extLst>
          </p:cNvPr>
          <p:cNvCxnSpPr>
            <a:cxnSpLocks/>
          </p:cNvCxnSpPr>
          <p:nvPr/>
        </p:nvCxnSpPr>
        <p:spPr>
          <a:xfrm flipH="1">
            <a:off x="8953893" y="3117727"/>
            <a:ext cx="842682" cy="18128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3175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9007-081B-034A-C3BF-B2E42067919B}"/>
              </a:ext>
            </a:extLst>
          </p:cNvPr>
          <p:cNvSpPr>
            <a:spLocks noGrp="1"/>
          </p:cNvSpPr>
          <p:nvPr>
            <p:ph type="title"/>
          </p:nvPr>
        </p:nvSpPr>
        <p:spPr>
          <a:xfrm>
            <a:off x="431400" y="184578"/>
            <a:ext cx="11329200" cy="1450386"/>
          </a:xfrm>
        </p:spPr>
        <p:txBody>
          <a:bodyPr/>
          <a:lstStyle/>
          <a:p>
            <a:pPr algn="ctr"/>
            <a:r>
              <a:rPr lang="en-IN" dirty="0"/>
              <a:t>MACHINE LEARNING : Model Training &amp; Model Testing</a:t>
            </a:r>
            <a:br>
              <a:rPr lang="en-IN" dirty="0"/>
            </a:br>
            <a:endParaRPr lang="en-IN" dirty="0"/>
          </a:p>
        </p:txBody>
      </p:sp>
      <p:sp>
        <p:nvSpPr>
          <p:cNvPr id="3" name="Slide Number Placeholder 2">
            <a:extLst>
              <a:ext uri="{FF2B5EF4-FFF2-40B4-BE49-F238E27FC236}">
                <a16:creationId xmlns:a16="http://schemas.microsoft.com/office/drawing/2014/main" id="{7E7A238B-8834-34D4-D3FE-7A0C791CF25A}"/>
              </a:ext>
            </a:extLst>
          </p:cNvPr>
          <p:cNvSpPr>
            <a:spLocks noGrp="1"/>
          </p:cNvSpPr>
          <p:nvPr>
            <p:ph type="sldNum" sz="quarter" idx="11"/>
          </p:nvPr>
        </p:nvSpPr>
        <p:spPr/>
        <p:txBody>
          <a:bodyPr/>
          <a:lstStyle/>
          <a:p>
            <a:pPr algn="ctr"/>
            <a:fld id="{B67B645E-C5E5-4727-B977-D372A0AA71D9}" type="slidenum">
              <a:rPr lang="en-US" noProof="0" smtClean="0"/>
              <a:pPr algn="ctr"/>
              <a:t>31</a:t>
            </a:fld>
            <a:endParaRPr lang="en-US" noProof="0" dirty="0"/>
          </a:p>
        </p:txBody>
      </p:sp>
      <p:sp>
        <p:nvSpPr>
          <p:cNvPr id="5" name="TextBox 4">
            <a:extLst>
              <a:ext uri="{FF2B5EF4-FFF2-40B4-BE49-F238E27FC236}">
                <a16:creationId xmlns:a16="http://schemas.microsoft.com/office/drawing/2014/main" id="{7C5A19F8-DD1E-EAEA-E692-173CB52498F1}"/>
              </a:ext>
            </a:extLst>
          </p:cNvPr>
          <p:cNvSpPr txBox="1"/>
          <p:nvPr/>
        </p:nvSpPr>
        <p:spPr>
          <a:xfrm>
            <a:off x="3209364" y="1757099"/>
            <a:ext cx="6096000" cy="3600986"/>
          </a:xfrm>
          <a:prstGeom prst="rect">
            <a:avLst/>
          </a:prstGeom>
          <a:noFill/>
        </p:spPr>
        <p:txBody>
          <a:bodyPr wrap="square">
            <a:spAutoFit/>
          </a:bodyPr>
          <a:lstStyle/>
          <a:p>
            <a:r>
              <a:rPr lang="en-IN" sz="2800" b="1" dirty="0"/>
              <a:t>### </a:t>
            </a:r>
            <a:r>
              <a:rPr lang="en-IN" sz="3600" b="1" dirty="0"/>
              <a:t>Machine Leaning Problem It is a </a:t>
            </a:r>
            <a:r>
              <a:rPr lang="en-IN" sz="3600" b="1" i="1" u="sng" dirty="0">
                <a:solidFill>
                  <a:schemeClr val="accent2"/>
                </a:solidFill>
              </a:rPr>
              <a:t>Regression problem</a:t>
            </a:r>
            <a:r>
              <a:rPr lang="en-IN" sz="3600" b="1" dirty="0"/>
              <a:t>, for a given columns we need to predict the price of laptop. </a:t>
            </a:r>
          </a:p>
          <a:p>
            <a:r>
              <a:rPr lang="en-IN" sz="2800" b="1" dirty="0">
                <a:solidFill>
                  <a:srgbClr val="C00000"/>
                </a:solidFill>
              </a:rPr>
              <a:t>Performance Metric</a:t>
            </a:r>
          </a:p>
          <a:p>
            <a:r>
              <a:rPr lang="en-IN" sz="2800" b="1" dirty="0">
                <a:solidFill>
                  <a:srgbClr val="00B050"/>
                </a:solidFill>
              </a:rPr>
              <a:t>1). R2 Score</a:t>
            </a:r>
          </a:p>
          <a:p>
            <a:r>
              <a:rPr lang="en-IN" sz="2800" b="1" dirty="0">
                <a:solidFill>
                  <a:srgbClr val="00B050"/>
                </a:solidFill>
              </a:rPr>
              <a:t>2).Mean Absolute Error</a:t>
            </a:r>
          </a:p>
        </p:txBody>
      </p:sp>
    </p:spTree>
    <p:extLst>
      <p:ext uri="{BB962C8B-B14F-4D97-AF65-F5344CB8AC3E}">
        <p14:creationId xmlns:p14="http://schemas.microsoft.com/office/powerpoint/2010/main" val="1742906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2922-840E-3735-4793-AC5DAE41E659}"/>
              </a:ext>
            </a:extLst>
          </p:cNvPr>
          <p:cNvSpPr>
            <a:spLocks noGrp="1"/>
          </p:cNvSpPr>
          <p:nvPr>
            <p:ph type="title"/>
          </p:nvPr>
        </p:nvSpPr>
        <p:spPr>
          <a:xfrm>
            <a:off x="134470" y="98158"/>
            <a:ext cx="4184824" cy="1013012"/>
          </a:xfrm>
        </p:spPr>
        <p:txBody>
          <a:bodyPr/>
          <a:lstStyle/>
          <a:p>
            <a:pPr algn="ctr"/>
            <a:r>
              <a:rPr lang="en-IN" b="1" i="0" dirty="0">
                <a:effectLst/>
                <a:latin typeface="system-ui"/>
              </a:rPr>
              <a:t>MODEL TRAINING</a:t>
            </a:r>
            <a:br>
              <a:rPr lang="en-IN" b="1" i="0" dirty="0">
                <a:effectLst/>
                <a:latin typeface="system-ui"/>
              </a:rPr>
            </a:br>
            <a:endParaRPr lang="en-IN" dirty="0"/>
          </a:p>
        </p:txBody>
      </p:sp>
      <p:sp>
        <p:nvSpPr>
          <p:cNvPr id="3" name="Slide Number Placeholder 2">
            <a:extLst>
              <a:ext uri="{FF2B5EF4-FFF2-40B4-BE49-F238E27FC236}">
                <a16:creationId xmlns:a16="http://schemas.microsoft.com/office/drawing/2014/main" id="{45A664EF-0BA5-EFE8-5085-3E2604E3D948}"/>
              </a:ext>
            </a:extLst>
          </p:cNvPr>
          <p:cNvSpPr>
            <a:spLocks noGrp="1"/>
          </p:cNvSpPr>
          <p:nvPr>
            <p:ph type="sldNum" sz="quarter" idx="11"/>
          </p:nvPr>
        </p:nvSpPr>
        <p:spPr/>
        <p:txBody>
          <a:bodyPr/>
          <a:lstStyle/>
          <a:p>
            <a:pPr algn="ctr"/>
            <a:fld id="{B67B645E-C5E5-4727-B977-D372A0AA71D9}" type="slidenum">
              <a:rPr lang="en-US" noProof="0" smtClean="0"/>
              <a:pPr algn="ctr"/>
              <a:t>32</a:t>
            </a:fld>
            <a:endParaRPr lang="en-US" noProof="0" dirty="0"/>
          </a:p>
        </p:txBody>
      </p:sp>
      <p:sp>
        <p:nvSpPr>
          <p:cNvPr id="9" name="TextBox 8">
            <a:extLst>
              <a:ext uri="{FF2B5EF4-FFF2-40B4-BE49-F238E27FC236}">
                <a16:creationId xmlns:a16="http://schemas.microsoft.com/office/drawing/2014/main" id="{AAAEC2B4-3DD3-5C6B-C053-920A9A095D27}"/>
              </a:ext>
            </a:extLst>
          </p:cNvPr>
          <p:cNvSpPr txBox="1"/>
          <p:nvPr/>
        </p:nvSpPr>
        <p:spPr>
          <a:xfrm>
            <a:off x="134470" y="1156011"/>
            <a:ext cx="6096000" cy="923330"/>
          </a:xfrm>
          <a:prstGeom prst="rect">
            <a:avLst/>
          </a:prstGeom>
          <a:noFill/>
        </p:spPr>
        <p:txBody>
          <a:bodyPr wrap="square">
            <a:spAutoFit/>
          </a:bodyPr>
          <a:lstStyle/>
          <a:p>
            <a:r>
              <a:rPr lang="en-IN" dirty="0"/>
              <a:t>### Normalisation</a:t>
            </a:r>
          </a:p>
          <a:p>
            <a:r>
              <a:rPr lang="en-IN" dirty="0"/>
              <a:t>#### extract x and y by applying log transformation. </a:t>
            </a:r>
          </a:p>
          <a:p>
            <a:r>
              <a:rPr lang="en-IN" dirty="0"/>
              <a:t>It will increase the value of R2.</a:t>
            </a:r>
          </a:p>
        </p:txBody>
      </p:sp>
      <p:sp>
        <p:nvSpPr>
          <p:cNvPr id="11" name="TextBox 10">
            <a:extLst>
              <a:ext uri="{FF2B5EF4-FFF2-40B4-BE49-F238E27FC236}">
                <a16:creationId xmlns:a16="http://schemas.microsoft.com/office/drawing/2014/main" id="{57EBFB6E-56CE-34C0-A5BF-450C92A39E14}"/>
              </a:ext>
            </a:extLst>
          </p:cNvPr>
          <p:cNvSpPr txBox="1"/>
          <p:nvPr/>
        </p:nvSpPr>
        <p:spPr>
          <a:xfrm>
            <a:off x="215153" y="2169023"/>
            <a:ext cx="6096000" cy="369332"/>
          </a:xfrm>
          <a:prstGeom prst="rect">
            <a:avLst/>
          </a:prstGeom>
          <a:noFill/>
        </p:spPr>
        <p:txBody>
          <a:bodyPr wrap="square">
            <a:spAutoFit/>
          </a:bodyPr>
          <a:lstStyle/>
          <a:p>
            <a:r>
              <a:rPr lang="en-IN" dirty="0"/>
              <a:t>sns.distplot(np.log(df['Price']))</a:t>
            </a:r>
          </a:p>
        </p:txBody>
      </p:sp>
      <p:pic>
        <p:nvPicPr>
          <p:cNvPr id="8194" name="Picture 2">
            <a:extLst>
              <a:ext uri="{FF2B5EF4-FFF2-40B4-BE49-F238E27FC236}">
                <a16:creationId xmlns:a16="http://schemas.microsoft.com/office/drawing/2014/main" id="{AF164206-547B-4EFF-B2FB-81EE03C1C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28036"/>
            <a:ext cx="5495925" cy="39013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D78954C-3677-BEF0-7E11-A39D4D962940}"/>
              </a:ext>
            </a:extLst>
          </p:cNvPr>
          <p:cNvSpPr txBox="1"/>
          <p:nvPr/>
        </p:nvSpPr>
        <p:spPr>
          <a:xfrm>
            <a:off x="5495925" y="33226"/>
            <a:ext cx="6096000" cy="923330"/>
          </a:xfrm>
          <a:prstGeom prst="rect">
            <a:avLst/>
          </a:prstGeom>
          <a:noFill/>
        </p:spPr>
        <p:txBody>
          <a:bodyPr wrap="square">
            <a:spAutoFit/>
          </a:bodyPr>
          <a:lstStyle/>
          <a:p>
            <a:r>
              <a:rPr lang="en-IN" dirty="0"/>
              <a:t>from sklearn.model_selection import train_test_splitX_train,X_test,y_train,y_test = train_test_split(X,y,test_size=0.15,random_state=2)</a:t>
            </a:r>
          </a:p>
        </p:txBody>
      </p:sp>
      <p:sp>
        <p:nvSpPr>
          <p:cNvPr id="15" name="TextBox 14">
            <a:extLst>
              <a:ext uri="{FF2B5EF4-FFF2-40B4-BE49-F238E27FC236}">
                <a16:creationId xmlns:a16="http://schemas.microsoft.com/office/drawing/2014/main" id="{3AA4FCB1-9A6F-AF72-91C8-21F644C0F401}"/>
              </a:ext>
            </a:extLst>
          </p:cNvPr>
          <p:cNvSpPr txBox="1"/>
          <p:nvPr/>
        </p:nvSpPr>
        <p:spPr>
          <a:xfrm>
            <a:off x="5522819" y="978901"/>
            <a:ext cx="6096000" cy="369332"/>
          </a:xfrm>
          <a:prstGeom prst="rect">
            <a:avLst/>
          </a:prstGeom>
          <a:noFill/>
        </p:spPr>
        <p:txBody>
          <a:bodyPr wrap="square">
            <a:spAutoFit/>
          </a:bodyPr>
          <a:lstStyle/>
          <a:p>
            <a:r>
              <a:rPr lang="en-IN" dirty="0"/>
              <a:t>X_train</a:t>
            </a:r>
          </a:p>
        </p:txBody>
      </p:sp>
      <p:pic>
        <p:nvPicPr>
          <p:cNvPr id="17" name="Picture 16">
            <a:extLst>
              <a:ext uri="{FF2B5EF4-FFF2-40B4-BE49-F238E27FC236}">
                <a16:creationId xmlns:a16="http://schemas.microsoft.com/office/drawing/2014/main" id="{14B4C40B-18F7-3913-D949-8CCB2EDF4825}"/>
              </a:ext>
            </a:extLst>
          </p:cNvPr>
          <p:cNvPicPr>
            <a:picLocks noChangeAspect="1"/>
          </p:cNvPicPr>
          <p:nvPr/>
        </p:nvPicPr>
        <p:blipFill>
          <a:blip r:embed="rId3"/>
          <a:stretch>
            <a:fillRect/>
          </a:stretch>
        </p:blipFill>
        <p:spPr>
          <a:xfrm>
            <a:off x="5611906" y="1370578"/>
            <a:ext cx="6329082" cy="4886787"/>
          </a:xfrm>
          <a:prstGeom prst="rect">
            <a:avLst/>
          </a:prstGeom>
        </p:spPr>
      </p:pic>
    </p:spTree>
    <p:extLst>
      <p:ext uri="{BB962C8B-B14F-4D97-AF65-F5344CB8AC3E}">
        <p14:creationId xmlns:p14="http://schemas.microsoft.com/office/powerpoint/2010/main" val="682237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314F-5316-2B37-B618-18177E742101}"/>
              </a:ext>
            </a:extLst>
          </p:cNvPr>
          <p:cNvSpPr>
            <a:spLocks noGrp="1"/>
          </p:cNvSpPr>
          <p:nvPr>
            <p:ph type="title"/>
          </p:nvPr>
        </p:nvSpPr>
        <p:spPr>
          <a:xfrm>
            <a:off x="431999" y="98611"/>
            <a:ext cx="11446235" cy="1308847"/>
          </a:xfrm>
        </p:spPr>
        <p:txBody>
          <a:bodyPr/>
          <a:lstStyle/>
          <a:p>
            <a:pPr algn="ctr"/>
            <a:r>
              <a:rPr lang="en-US" b="1" i="0" dirty="0">
                <a:solidFill>
                  <a:srgbClr val="383838"/>
                </a:solidFill>
                <a:effectLst/>
                <a:latin typeface="Inter"/>
              </a:rPr>
              <a:t>Machine Learning Modeling for Laptop Price Prediction</a:t>
            </a:r>
            <a:br>
              <a:rPr lang="en-US" b="0" i="0" dirty="0">
                <a:solidFill>
                  <a:srgbClr val="383838"/>
                </a:solidFill>
                <a:effectLst/>
                <a:latin typeface="Inter"/>
              </a:rPr>
            </a:br>
            <a:endParaRPr lang="en-IN" dirty="0"/>
          </a:p>
        </p:txBody>
      </p:sp>
      <p:sp>
        <p:nvSpPr>
          <p:cNvPr id="3" name="Slide Number Placeholder 2">
            <a:extLst>
              <a:ext uri="{FF2B5EF4-FFF2-40B4-BE49-F238E27FC236}">
                <a16:creationId xmlns:a16="http://schemas.microsoft.com/office/drawing/2014/main" id="{638789DF-CC7E-9898-CC4E-F44F604AA9B2}"/>
              </a:ext>
            </a:extLst>
          </p:cNvPr>
          <p:cNvSpPr>
            <a:spLocks noGrp="1"/>
          </p:cNvSpPr>
          <p:nvPr>
            <p:ph type="sldNum" sz="quarter" idx="11"/>
          </p:nvPr>
        </p:nvSpPr>
        <p:spPr/>
        <p:txBody>
          <a:bodyPr/>
          <a:lstStyle/>
          <a:p>
            <a:pPr algn="ctr"/>
            <a:fld id="{B67B645E-C5E5-4727-B977-D372A0AA71D9}" type="slidenum">
              <a:rPr lang="en-US" noProof="0" smtClean="0"/>
              <a:pPr algn="ctr"/>
              <a:t>33</a:t>
            </a:fld>
            <a:endParaRPr lang="en-US" noProof="0" dirty="0"/>
          </a:p>
        </p:txBody>
      </p:sp>
      <p:sp>
        <p:nvSpPr>
          <p:cNvPr id="5" name="TextBox 4">
            <a:extLst>
              <a:ext uri="{FF2B5EF4-FFF2-40B4-BE49-F238E27FC236}">
                <a16:creationId xmlns:a16="http://schemas.microsoft.com/office/drawing/2014/main" id="{B33CC59F-FB3D-FD6D-F3C7-74FFE6353FAD}"/>
              </a:ext>
            </a:extLst>
          </p:cNvPr>
          <p:cNvSpPr txBox="1"/>
          <p:nvPr/>
        </p:nvSpPr>
        <p:spPr>
          <a:xfrm>
            <a:off x="2510117" y="945793"/>
            <a:ext cx="7440706" cy="923330"/>
          </a:xfrm>
          <a:prstGeom prst="rect">
            <a:avLst/>
          </a:prstGeom>
          <a:noFill/>
        </p:spPr>
        <p:txBody>
          <a:bodyPr wrap="square">
            <a:spAutoFit/>
          </a:bodyPr>
          <a:lstStyle/>
          <a:p>
            <a:r>
              <a:rPr lang="en-US" b="0" i="0" dirty="0">
                <a:solidFill>
                  <a:srgbClr val="383838"/>
                </a:solidFill>
                <a:effectLst/>
                <a:latin typeface="Inter"/>
              </a:rPr>
              <a:t>Now we have prepared our data and hold a better understanding of the dataset. so let’s get started with Machine learning modeling and find the best algorithm with the best hyperparameters to achieve maximum accuracy.</a:t>
            </a:r>
            <a:endParaRPr lang="en-IN" dirty="0"/>
          </a:p>
        </p:txBody>
      </p:sp>
      <p:sp>
        <p:nvSpPr>
          <p:cNvPr id="9" name="TextBox 8">
            <a:extLst>
              <a:ext uri="{FF2B5EF4-FFF2-40B4-BE49-F238E27FC236}">
                <a16:creationId xmlns:a16="http://schemas.microsoft.com/office/drawing/2014/main" id="{63C2B675-943E-EDC8-B9ED-901D0213C1F5}"/>
              </a:ext>
            </a:extLst>
          </p:cNvPr>
          <p:cNvSpPr txBox="1"/>
          <p:nvPr/>
        </p:nvSpPr>
        <p:spPr>
          <a:xfrm>
            <a:off x="21439" y="1698827"/>
            <a:ext cx="6171354" cy="400110"/>
          </a:xfrm>
          <a:prstGeom prst="rect">
            <a:avLst/>
          </a:prstGeom>
          <a:noFill/>
        </p:spPr>
        <p:txBody>
          <a:bodyPr wrap="square">
            <a:spAutoFit/>
          </a:bodyPr>
          <a:lstStyle/>
          <a:p>
            <a:r>
              <a:rPr lang="en-IN" sz="2000" b="1" i="0" dirty="0">
                <a:solidFill>
                  <a:srgbClr val="383838"/>
                </a:solidFill>
                <a:effectLst/>
                <a:latin typeface="Inter"/>
              </a:rPr>
              <a:t>Import Libraries</a:t>
            </a:r>
            <a:endParaRPr lang="en-IN" sz="2000" dirty="0"/>
          </a:p>
        </p:txBody>
      </p:sp>
      <p:sp>
        <p:nvSpPr>
          <p:cNvPr id="12" name="TextBox 11">
            <a:extLst>
              <a:ext uri="{FF2B5EF4-FFF2-40B4-BE49-F238E27FC236}">
                <a16:creationId xmlns:a16="http://schemas.microsoft.com/office/drawing/2014/main" id="{5CC8A2EA-66A9-BB70-7DC8-B38831AFEAC9}"/>
              </a:ext>
            </a:extLst>
          </p:cNvPr>
          <p:cNvSpPr txBox="1"/>
          <p:nvPr/>
        </p:nvSpPr>
        <p:spPr>
          <a:xfrm>
            <a:off x="0" y="1962363"/>
            <a:ext cx="6096000" cy="1200329"/>
          </a:xfrm>
          <a:prstGeom prst="rect">
            <a:avLst/>
          </a:prstGeom>
          <a:noFill/>
        </p:spPr>
        <p:txBody>
          <a:bodyPr wrap="square">
            <a:spAutoFit/>
          </a:bodyPr>
          <a:lstStyle/>
          <a:p>
            <a:r>
              <a:rPr lang="en-IN" dirty="0"/>
              <a:t>from sklearn.compose import ColumnTransformer</a:t>
            </a:r>
          </a:p>
          <a:p>
            <a:r>
              <a:rPr lang="en-IN" dirty="0"/>
              <a:t>from sklearn.pipeline import Pipeline</a:t>
            </a:r>
          </a:p>
          <a:p>
            <a:r>
              <a:rPr lang="en-IN" dirty="0"/>
              <a:t>from sklearn.preprocessing import OneHotEncoder’</a:t>
            </a:r>
          </a:p>
          <a:p>
            <a:r>
              <a:rPr lang="en-IN" dirty="0"/>
              <a:t>from sklearn.metrics import r2_score,mean_absolute_error</a:t>
            </a:r>
          </a:p>
        </p:txBody>
      </p:sp>
      <p:sp>
        <p:nvSpPr>
          <p:cNvPr id="14" name="TextBox 13">
            <a:extLst>
              <a:ext uri="{FF2B5EF4-FFF2-40B4-BE49-F238E27FC236}">
                <a16:creationId xmlns:a16="http://schemas.microsoft.com/office/drawing/2014/main" id="{C447460D-C5A4-5D0B-A116-49567E7D88DD}"/>
              </a:ext>
            </a:extLst>
          </p:cNvPr>
          <p:cNvSpPr txBox="1"/>
          <p:nvPr/>
        </p:nvSpPr>
        <p:spPr>
          <a:xfrm>
            <a:off x="5916466" y="3016287"/>
            <a:ext cx="6100482" cy="369332"/>
          </a:xfrm>
          <a:prstGeom prst="rect">
            <a:avLst/>
          </a:prstGeom>
          <a:noFill/>
        </p:spPr>
        <p:txBody>
          <a:bodyPr wrap="square">
            <a:spAutoFit/>
          </a:bodyPr>
          <a:lstStyle/>
          <a:p>
            <a:r>
              <a:rPr lang="en-IN" dirty="0"/>
              <a:t>!pip install xgboost==1.7.5</a:t>
            </a:r>
          </a:p>
        </p:txBody>
      </p:sp>
      <p:sp>
        <p:nvSpPr>
          <p:cNvPr id="16" name="TextBox 15">
            <a:extLst>
              <a:ext uri="{FF2B5EF4-FFF2-40B4-BE49-F238E27FC236}">
                <a16:creationId xmlns:a16="http://schemas.microsoft.com/office/drawing/2014/main" id="{00856857-A8F0-F851-06CA-54D371E22599}"/>
              </a:ext>
            </a:extLst>
          </p:cNvPr>
          <p:cNvSpPr txBox="1"/>
          <p:nvPr/>
        </p:nvSpPr>
        <p:spPr>
          <a:xfrm>
            <a:off x="21439" y="3430767"/>
            <a:ext cx="10497670" cy="2031325"/>
          </a:xfrm>
          <a:prstGeom prst="rect">
            <a:avLst/>
          </a:prstGeom>
          <a:noFill/>
        </p:spPr>
        <p:txBody>
          <a:bodyPr wrap="square">
            <a:spAutoFit/>
          </a:bodyPr>
          <a:lstStyle/>
          <a:p>
            <a:r>
              <a:rPr lang="en-IN" dirty="0"/>
              <a:t>from sklearn.linear_model import LinearRegression,Ridge,Lasso</a:t>
            </a:r>
          </a:p>
          <a:p>
            <a:r>
              <a:rPr lang="en-IN" dirty="0"/>
              <a:t>from sklearn.neighbors import KNeighborsRegressor</a:t>
            </a:r>
          </a:p>
          <a:p>
            <a:r>
              <a:rPr lang="en-IN" dirty="0"/>
              <a:t>from sklearn.tree import DecisionTreeRegressor</a:t>
            </a:r>
          </a:p>
          <a:p>
            <a:r>
              <a:rPr lang="en-IN" dirty="0"/>
              <a:t>from sklearn.ensemble import RandomForestRegressor,GradientBoostingRegressor,AdaBoostRegressor,ExtraTreesRegressor</a:t>
            </a:r>
          </a:p>
          <a:p>
            <a:r>
              <a:rPr lang="en-IN" dirty="0"/>
              <a:t>from sklearn.svm import SVRfrom xgboost import XGBRegressor</a:t>
            </a:r>
          </a:p>
          <a:p>
            <a:r>
              <a:rPr lang="en-IN" dirty="0"/>
              <a:t>from sklearn.cluster import AffinityPropagation</a:t>
            </a:r>
          </a:p>
        </p:txBody>
      </p:sp>
    </p:spTree>
    <p:extLst>
      <p:ext uri="{BB962C8B-B14F-4D97-AF65-F5344CB8AC3E}">
        <p14:creationId xmlns:p14="http://schemas.microsoft.com/office/powerpoint/2010/main" val="1968449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823F-44CD-1F04-B815-BE4002A6AD7C}"/>
              </a:ext>
            </a:extLst>
          </p:cNvPr>
          <p:cNvSpPr>
            <a:spLocks noGrp="1"/>
          </p:cNvSpPr>
          <p:nvPr>
            <p:ph type="title"/>
          </p:nvPr>
        </p:nvSpPr>
        <p:spPr>
          <a:xfrm>
            <a:off x="2362622" y="745764"/>
            <a:ext cx="8049459" cy="939600"/>
          </a:xfrm>
        </p:spPr>
        <p:txBody>
          <a:bodyPr/>
          <a:lstStyle/>
          <a:p>
            <a:pPr algn="ctr"/>
            <a:r>
              <a:rPr lang="en-US" sz="4000" i="0" dirty="0">
                <a:solidFill>
                  <a:srgbClr val="383838"/>
                </a:solidFill>
                <a:effectLst/>
                <a:latin typeface="Inter"/>
              </a:rPr>
              <a:t>Implement Pipeline for training and testing</a:t>
            </a:r>
            <a:endParaRPr lang="en-IN" sz="4000" dirty="0"/>
          </a:p>
        </p:txBody>
      </p:sp>
      <p:sp>
        <p:nvSpPr>
          <p:cNvPr id="3" name="Slide Number Placeholder 2">
            <a:extLst>
              <a:ext uri="{FF2B5EF4-FFF2-40B4-BE49-F238E27FC236}">
                <a16:creationId xmlns:a16="http://schemas.microsoft.com/office/drawing/2014/main" id="{2EAD13A9-30EE-1671-A8D7-52518E83C7C6}"/>
              </a:ext>
            </a:extLst>
          </p:cNvPr>
          <p:cNvSpPr>
            <a:spLocks noGrp="1"/>
          </p:cNvSpPr>
          <p:nvPr>
            <p:ph type="sldNum" sz="quarter" idx="11"/>
          </p:nvPr>
        </p:nvSpPr>
        <p:spPr/>
        <p:txBody>
          <a:bodyPr/>
          <a:lstStyle/>
          <a:p>
            <a:pPr algn="ctr"/>
            <a:fld id="{B67B645E-C5E5-4727-B977-D372A0AA71D9}" type="slidenum">
              <a:rPr lang="en-US" noProof="0" smtClean="0"/>
              <a:pPr algn="ctr"/>
              <a:t>34</a:t>
            </a:fld>
            <a:endParaRPr lang="en-US" noProof="0" dirty="0"/>
          </a:p>
        </p:txBody>
      </p:sp>
      <p:sp>
        <p:nvSpPr>
          <p:cNvPr id="5" name="TextBox 4">
            <a:extLst>
              <a:ext uri="{FF2B5EF4-FFF2-40B4-BE49-F238E27FC236}">
                <a16:creationId xmlns:a16="http://schemas.microsoft.com/office/drawing/2014/main" id="{96A0D3E1-D2C9-03F6-CD93-B212CBD848D4}"/>
              </a:ext>
            </a:extLst>
          </p:cNvPr>
          <p:cNvSpPr txBox="1"/>
          <p:nvPr/>
        </p:nvSpPr>
        <p:spPr>
          <a:xfrm>
            <a:off x="2675540" y="2447364"/>
            <a:ext cx="7736541" cy="2308324"/>
          </a:xfrm>
          <a:prstGeom prst="rect">
            <a:avLst/>
          </a:prstGeom>
          <a:noFill/>
        </p:spPr>
        <p:txBody>
          <a:bodyPr wrap="square">
            <a:spAutoFit/>
          </a:bodyPr>
          <a:lstStyle/>
          <a:p>
            <a:r>
              <a:rPr lang="en-US" sz="2400" b="0" i="0" dirty="0">
                <a:solidFill>
                  <a:srgbClr val="383838"/>
                </a:solidFill>
                <a:effectLst/>
                <a:latin typeface="Inter"/>
              </a:rPr>
              <a:t>Now we will implement a pipeline to streamline the training and testing process. first, we use a column transformer to encode categorical variables which is step one. After that, we create an object of our algorithm and pass both steps to the pipeline. using pipeline objects we predict the score on new data and display the accuracy.</a:t>
            </a:r>
            <a:endParaRPr lang="en-IN" sz="2400" dirty="0"/>
          </a:p>
        </p:txBody>
      </p:sp>
    </p:spTree>
    <p:extLst>
      <p:ext uri="{BB962C8B-B14F-4D97-AF65-F5344CB8AC3E}">
        <p14:creationId xmlns:p14="http://schemas.microsoft.com/office/powerpoint/2010/main" val="271565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3AE3-E438-29D9-AA33-5BD769209B4F}"/>
              </a:ext>
            </a:extLst>
          </p:cNvPr>
          <p:cNvSpPr>
            <a:spLocks noGrp="1"/>
          </p:cNvSpPr>
          <p:nvPr>
            <p:ph type="title"/>
          </p:nvPr>
        </p:nvSpPr>
        <p:spPr>
          <a:xfrm>
            <a:off x="6906254" y="419356"/>
            <a:ext cx="3110754" cy="864000"/>
          </a:xfrm>
        </p:spPr>
        <p:txBody>
          <a:bodyPr/>
          <a:lstStyle/>
          <a:p>
            <a:pPr algn="ctr"/>
            <a:r>
              <a:rPr lang="en-IN" b="1" i="0" dirty="0">
                <a:effectLst/>
                <a:latin typeface="system-ui"/>
              </a:rPr>
              <a:t>RANDOM FOREST</a:t>
            </a:r>
            <a:br>
              <a:rPr lang="en-IN" b="1" i="0" dirty="0">
                <a:effectLst/>
                <a:latin typeface="system-ui"/>
              </a:rPr>
            </a:br>
            <a:endParaRPr lang="en-IN" dirty="0"/>
          </a:p>
        </p:txBody>
      </p:sp>
      <p:sp>
        <p:nvSpPr>
          <p:cNvPr id="3" name="Slide Number Placeholder 2">
            <a:extLst>
              <a:ext uri="{FF2B5EF4-FFF2-40B4-BE49-F238E27FC236}">
                <a16:creationId xmlns:a16="http://schemas.microsoft.com/office/drawing/2014/main" id="{1FA356A4-7D3C-18C0-9C73-16B05472A6EB}"/>
              </a:ext>
            </a:extLst>
          </p:cNvPr>
          <p:cNvSpPr>
            <a:spLocks noGrp="1"/>
          </p:cNvSpPr>
          <p:nvPr>
            <p:ph type="sldNum" sz="quarter" idx="11"/>
          </p:nvPr>
        </p:nvSpPr>
        <p:spPr/>
        <p:txBody>
          <a:bodyPr/>
          <a:lstStyle/>
          <a:p>
            <a:pPr algn="ctr"/>
            <a:fld id="{B67B645E-C5E5-4727-B977-D372A0AA71D9}" type="slidenum">
              <a:rPr lang="en-US" noProof="0" smtClean="0"/>
              <a:pPr algn="ctr"/>
              <a:t>35</a:t>
            </a:fld>
            <a:endParaRPr lang="en-US" noProof="0" dirty="0"/>
          </a:p>
        </p:txBody>
      </p:sp>
      <p:pic>
        <p:nvPicPr>
          <p:cNvPr id="5" name="Picture 4">
            <a:extLst>
              <a:ext uri="{FF2B5EF4-FFF2-40B4-BE49-F238E27FC236}">
                <a16:creationId xmlns:a16="http://schemas.microsoft.com/office/drawing/2014/main" id="{28F2E17A-D5F6-CF86-8D29-14648E5D40E8}"/>
              </a:ext>
            </a:extLst>
          </p:cNvPr>
          <p:cNvPicPr>
            <a:picLocks noChangeAspect="1"/>
          </p:cNvPicPr>
          <p:nvPr/>
        </p:nvPicPr>
        <p:blipFill>
          <a:blip r:embed="rId2"/>
          <a:stretch>
            <a:fillRect/>
          </a:stretch>
        </p:blipFill>
        <p:spPr>
          <a:xfrm>
            <a:off x="4829875" y="1005742"/>
            <a:ext cx="7263513" cy="5513294"/>
          </a:xfrm>
          <a:prstGeom prst="rect">
            <a:avLst/>
          </a:prstGeom>
        </p:spPr>
      </p:pic>
      <p:sp>
        <p:nvSpPr>
          <p:cNvPr id="7" name="TextBox 6">
            <a:extLst>
              <a:ext uri="{FF2B5EF4-FFF2-40B4-BE49-F238E27FC236}">
                <a16:creationId xmlns:a16="http://schemas.microsoft.com/office/drawing/2014/main" id="{09A7EC2C-037A-FB2B-9F4C-83F8B3139CF2}"/>
              </a:ext>
            </a:extLst>
          </p:cNvPr>
          <p:cNvSpPr txBox="1"/>
          <p:nvPr/>
        </p:nvSpPr>
        <p:spPr>
          <a:xfrm>
            <a:off x="98612" y="1005742"/>
            <a:ext cx="6096000" cy="369332"/>
          </a:xfrm>
          <a:prstGeom prst="rect">
            <a:avLst/>
          </a:prstGeom>
          <a:noFill/>
        </p:spPr>
        <p:txBody>
          <a:bodyPr wrap="square">
            <a:spAutoFit/>
          </a:bodyPr>
          <a:lstStyle/>
          <a:p>
            <a:r>
              <a:rPr lang="en-US" b="1" i="0" dirty="0">
                <a:solidFill>
                  <a:srgbClr val="383838"/>
                </a:solidFill>
                <a:effectLst/>
                <a:latin typeface="Inter"/>
              </a:rPr>
              <a:t>Implement Pipeline for training and testing</a:t>
            </a:r>
            <a:endParaRPr lang="en-IN" dirty="0"/>
          </a:p>
        </p:txBody>
      </p:sp>
    </p:spTree>
    <p:extLst>
      <p:ext uri="{BB962C8B-B14F-4D97-AF65-F5344CB8AC3E}">
        <p14:creationId xmlns:p14="http://schemas.microsoft.com/office/powerpoint/2010/main" val="3766276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E74E-9441-37D9-08B0-11DF5CC2C728}"/>
              </a:ext>
            </a:extLst>
          </p:cNvPr>
          <p:cNvSpPr>
            <a:spLocks noGrp="1"/>
          </p:cNvSpPr>
          <p:nvPr>
            <p:ph type="title"/>
          </p:nvPr>
        </p:nvSpPr>
        <p:spPr>
          <a:xfrm>
            <a:off x="0" y="600635"/>
            <a:ext cx="4695812" cy="824753"/>
          </a:xfrm>
        </p:spPr>
        <p:txBody>
          <a:bodyPr/>
          <a:lstStyle/>
          <a:p>
            <a:pPr algn="ctr"/>
            <a:r>
              <a:rPr lang="en-IN" b="1" i="0" dirty="0">
                <a:effectLst/>
                <a:latin typeface="system-ui"/>
              </a:rPr>
              <a:t>LINEAR REGRESSION</a:t>
            </a:r>
            <a:br>
              <a:rPr lang="en-IN" b="1" i="0" dirty="0">
                <a:effectLst/>
                <a:latin typeface="system-ui"/>
              </a:rPr>
            </a:br>
            <a:endParaRPr lang="en-IN" dirty="0"/>
          </a:p>
        </p:txBody>
      </p:sp>
      <p:sp>
        <p:nvSpPr>
          <p:cNvPr id="3" name="Slide Number Placeholder 2">
            <a:extLst>
              <a:ext uri="{FF2B5EF4-FFF2-40B4-BE49-F238E27FC236}">
                <a16:creationId xmlns:a16="http://schemas.microsoft.com/office/drawing/2014/main" id="{A32A663C-84A4-0ADB-044B-8B7ACAC4F8E0}"/>
              </a:ext>
            </a:extLst>
          </p:cNvPr>
          <p:cNvSpPr>
            <a:spLocks noGrp="1"/>
          </p:cNvSpPr>
          <p:nvPr>
            <p:ph type="sldNum" sz="quarter" idx="11"/>
          </p:nvPr>
        </p:nvSpPr>
        <p:spPr/>
        <p:txBody>
          <a:bodyPr/>
          <a:lstStyle/>
          <a:p>
            <a:pPr algn="ctr"/>
            <a:fld id="{B67B645E-C5E5-4727-B977-D372A0AA71D9}" type="slidenum">
              <a:rPr lang="en-US" noProof="0" smtClean="0"/>
              <a:pPr algn="ctr"/>
              <a:t>36</a:t>
            </a:fld>
            <a:endParaRPr lang="en-US" noProof="0" dirty="0"/>
          </a:p>
        </p:txBody>
      </p:sp>
      <p:pic>
        <p:nvPicPr>
          <p:cNvPr id="5" name="Picture 4">
            <a:extLst>
              <a:ext uri="{FF2B5EF4-FFF2-40B4-BE49-F238E27FC236}">
                <a16:creationId xmlns:a16="http://schemas.microsoft.com/office/drawing/2014/main" id="{7F3F8B39-8C0B-2DD2-558B-2704CCCEAA5A}"/>
              </a:ext>
            </a:extLst>
          </p:cNvPr>
          <p:cNvPicPr>
            <a:picLocks noChangeAspect="1"/>
          </p:cNvPicPr>
          <p:nvPr/>
        </p:nvPicPr>
        <p:blipFill>
          <a:blip r:embed="rId2"/>
          <a:stretch>
            <a:fillRect/>
          </a:stretch>
        </p:blipFill>
        <p:spPr>
          <a:xfrm>
            <a:off x="0" y="1115653"/>
            <a:ext cx="6140823" cy="5435853"/>
          </a:xfrm>
          <a:prstGeom prst="rect">
            <a:avLst/>
          </a:prstGeom>
        </p:spPr>
      </p:pic>
      <p:sp>
        <p:nvSpPr>
          <p:cNvPr id="7" name="TextBox 6">
            <a:extLst>
              <a:ext uri="{FF2B5EF4-FFF2-40B4-BE49-F238E27FC236}">
                <a16:creationId xmlns:a16="http://schemas.microsoft.com/office/drawing/2014/main" id="{CC8BA5D3-3392-672B-C63B-24DCEEB61806}"/>
              </a:ext>
            </a:extLst>
          </p:cNvPr>
          <p:cNvSpPr txBox="1"/>
          <p:nvPr/>
        </p:nvSpPr>
        <p:spPr>
          <a:xfrm>
            <a:off x="8256494" y="428236"/>
            <a:ext cx="3065929" cy="584775"/>
          </a:xfrm>
          <a:prstGeom prst="rect">
            <a:avLst/>
          </a:prstGeom>
          <a:noFill/>
        </p:spPr>
        <p:txBody>
          <a:bodyPr wrap="square">
            <a:spAutoFit/>
          </a:bodyPr>
          <a:lstStyle/>
          <a:p>
            <a:pPr algn="l"/>
            <a:r>
              <a:rPr lang="en-IN" sz="3200" b="1" i="0" dirty="0">
                <a:effectLst/>
                <a:latin typeface="system-ui"/>
              </a:rPr>
              <a:t>DECISION TREE</a:t>
            </a:r>
          </a:p>
        </p:txBody>
      </p:sp>
      <p:pic>
        <p:nvPicPr>
          <p:cNvPr id="9" name="Picture 8">
            <a:extLst>
              <a:ext uri="{FF2B5EF4-FFF2-40B4-BE49-F238E27FC236}">
                <a16:creationId xmlns:a16="http://schemas.microsoft.com/office/drawing/2014/main" id="{1CFC1428-5506-4F0B-2964-4BDCC847333D}"/>
              </a:ext>
            </a:extLst>
          </p:cNvPr>
          <p:cNvPicPr>
            <a:picLocks noChangeAspect="1"/>
          </p:cNvPicPr>
          <p:nvPr/>
        </p:nvPicPr>
        <p:blipFill>
          <a:blip r:embed="rId3"/>
          <a:stretch>
            <a:fillRect/>
          </a:stretch>
        </p:blipFill>
        <p:spPr>
          <a:xfrm>
            <a:off x="6302188" y="1115653"/>
            <a:ext cx="5426760" cy="5435853"/>
          </a:xfrm>
          <a:prstGeom prst="rect">
            <a:avLst/>
          </a:prstGeom>
        </p:spPr>
      </p:pic>
    </p:spTree>
    <p:extLst>
      <p:ext uri="{BB962C8B-B14F-4D97-AF65-F5344CB8AC3E}">
        <p14:creationId xmlns:p14="http://schemas.microsoft.com/office/powerpoint/2010/main" val="245543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F1E7-E8D1-AFDC-224F-A76ECA4AE541}"/>
              </a:ext>
            </a:extLst>
          </p:cNvPr>
          <p:cNvSpPr>
            <a:spLocks noGrp="1"/>
          </p:cNvSpPr>
          <p:nvPr>
            <p:ph type="title"/>
          </p:nvPr>
        </p:nvSpPr>
        <p:spPr>
          <a:xfrm>
            <a:off x="5245199" y="98611"/>
            <a:ext cx="1854847" cy="639261"/>
          </a:xfrm>
          <a:scene3d>
            <a:camera prst="perspectiveLeft"/>
            <a:lightRig rig="threePt" dir="t"/>
          </a:scene3d>
        </p:spPr>
        <p:txBody>
          <a:bodyPr/>
          <a:lstStyle/>
          <a:p>
            <a:pPr algn="ctr"/>
            <a:r>
              <a:rPr lang="en-IN" b="1" i="0" dirty="0">
                <a:effectLst/>
                <a:latin typeface="system-ui"/>
              </a:rPr>
              <a:t>STACKING</a:t>
            </a:r>
            <a:endParaRPr lang="en-IN" dirty="0"/>
          </a:p>
        </p:txBody>
      </p:sp>
      <p:sp>
        <p:nvSpPr>
          <p:cNvPr id="3" name="Slide Number Placeholder 2">
            <a:extLst>
              <a:ext uri="{FF2B5EF4-FFF2-40B4-BE49-F238E27FC236}">
                <a16:creationId xmlns:a16="http://schemas.microsoft.com/office/drawing/2014/main" id="{2D5FD877-50C3-B882-122E-3C37B57C9747}"/>
              </a:ext>
            </a:extLst>
          </p:cNvPr>
          <p:cNvSpPr>
            <a:spLocks noGrp="1"/>
          </p:cNvSpPr>
          <p:nvPr>
            <p:ph type="sldNum" sz="quarter" idx="11"/>
          </p:nvPr>
        </p:nvSpPr>
        <p:spPr/>
        <p:txBody>
          <a:bodyPr/>
          <a:lstStyle/>
          <a:p>
            <a:pPr algn="ctr"/>
            <a:fld id="{B67B645E-C5E5-4727-B977-D372A0AA71D9}" type="slidenum">
              <a:rPr lang="en-US" noProof="0" smtClean="0"/>
              <a:pPr algn="ctr"/>
              <a:t>37</a:t>
            </a:fld>
            <a:endParaRPr lang="en-US" noProof="0" dirty="0"/>
          </a:p>
        </p:txBody>
      </p:sp>
      <p:sp>
        <p:nvSpPr>
          <p:cNvPr id="5" name="TextBox 4">
            <a:extLst>
              <a:ext uri="{FF2B5EF4-FFF2-40B4-BE49-F238E27FC236}">
                <a16:creationId xmlns:a16="http://schemas.microsoft.com/office/drawing/2014/main" id="{119F039B-AE9E-D317-E99D-0990122C1BDE}"/>
              </a:ext>
            </a:extLst>
          </p:cNvPr>
          <p:cNvSpPr txBox="1"/>
          <p:nvPr/>
        </p:nvSpPr>
        <p:spPr>
          <a:xfrm>
            <a:off x="143433" y="737873"/>
            <a:ext cx="9834285" cy="1354217"/>
          </a:xfrm>
          <a:prstGeom prst="rect">
            <a:avLst/>
          </a:prstGeom>
          <a:noFill/>
          <a:scene3d>
            <a:camera prst="perspectiveRight"/>
            <a:lightRig rig="threePt" dir="t"/>
          </a:scene3d>
        </p:spPr>
        <p:txBody>
          <a:bodyPr wrap="square">
            <a:spAutoFit/>
          </a:bodyPr>
          <a:lstStyle/>
          <a:p>
            <a:r>
              <a:rPr lang="en-IN" sz="2400" b="1" dirty="0"/>
              <a:t> </a:t>
            </a:r>
            <a:r>
              <a:rPr lang="en-IN" sz="2400" b="1" dirty="0">
                <a:solidFill>
                  <a:schemeClr val="accent2"/>
                </a:solidFill>
              </a:rPr>
              <a:t># What is stacking in machine learning?</a:t>
            </a:r>
            <a:endParaRPr lang="en-IN" sz="2400" b="1" dirty="0"/>
          </a:p>
          <a:p>
            <a:r>
              <a:rPr lang="en-IN" dirty="0"/>
              <a:t> </a:t>
            </a:r>
            <a:r>
              <a:rPr lang="en-IN" sz="2000" dirty="0"/>
              <a:t># Stacking is one of the most popular ensemble machine learning techniques.</a:t>
            </a:r>
            <a:endParaRPr lang="en-IN" dirty="0"/>
          </a:p>
          <a:p>
            <a:r>
              <a:rPr lang="en-IN" sz="2000" dirty="0"/>
              <a:t> # used to predict multiple nodes to build a new model and improve models performance.</a:t>
            </a:r>
          </a:p>
          <a:p>
            <a:endParaRPr lang="en-IN" dirty="0"/>
          </a:p>
        </p:txBody>
      </p:sp>
      <p:pic>
        <p:nvPicPr>
          <p:cNvPr id="7" name="Picture 6">
            <a:extLst>
              <a:ext uri="{FF2B5EF4-FFF2-40B4-BE49-F238E27FC236}">
                <a16:creationId xmlns:a16="http://schemas.microsoft.com/office/drawing/2014/main" id="{34CA432F-DAE0-6B37-ECE5-42167E1F51AC}"/>
              </a:ext>
            </a:extLst>
          </p:cNvPr>
          <p:cNvPicPr>
            <a:picLocks noChangeAspect="1"/>
          </p:cNvPicPr>
          <p:nvPr/>
        </p:nvPicPr>
        <p:blipFill>
          <a:blip r:embed="rId2"/>
          <a:stretch>
            <a:fillRect/>
          </a:stretch>
        </p:blipFill>
        <p:spPr>
          <a:xfrm>
            <a:off x="2938157" y="1825120"/>
            <a:ext cx="7148692" cy="4934269"/>
          </a:xfrm>
          <a:prstGeom prst="rect">
            <a:avLst/>
          </a:prstGeom>
          <a:scene3d>
            <a:camera prst="perspectiveLeft"/>
            <a:lightRig rig="threePt" dir="t"/>
          </a:scene3d>
        </p:spPr>
      </p:pic>
    </p:spTree>
    <p:extLst>
      <p:ext uri="{BB962C8B-B14F-4D97-AF65-F5344CB8AC3E}">
        <p14:creationId xmlns:p14="http://schemas.microsoft.com/office/powerpoint/2010/main" val="178799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C0DF-7E01-BDDD-892C-07CF9A19D7E5}"/>
              </a:ext>
            </a:extLst>
          </p:cNvPr>
          <p:cNvSpPr>
            <a:spLocks noGrp="1"/>
          </p:cNvSpPr>
          <p:nvPr>
            <p:ph type="title"/>
          </p:nvPr>
        </p:nvSpPr>
        <p:spPr/>
        <p:txBody>
          <a:bodyPr/>
          <a:lstStyle/>
          <a:p>
            <a:r>
              <a:rPr lang="en-IN" sz="3600" b="1" i="0" dirty="0">
                <a:effectLst/>
                <a:latin typeface="system-ui"/>
              </a:rPr>
              <a:t>CONCLUSION</a:t>
            </a:r>
            <a:endParaRPr lang="en-IN" sz="3600" dirty="0"/>
          </a:p>
        </p:txBody>
      </p:sp>
      <p:sp>
        <p:nvSpPr>
          <p:cNvPr id="3" name="Slide Number Placeholder 2">
            <a:extLst>
              <a:ext uri="{FF2B5EF4-FFF2-40B4-BE49-F238E27FC236}">
                <a16:creationId xmlns:a16="http://schemas.microsoft.com/office/drawing/2014/main" id="{78A5CFFA-206A-8AA5-C3AB-D4816A167AA9}"/>
              </a:ext>
            </a:extLst>
          </p:cNvPr>
          <p:cNvSpPr>
            <a:spLocks noGrp="1"/>
          </p:cNvSpPr>
          <p:nvPr>
            <p:ph type="sldNum" sz="quarter" idx="11"/>
          </p:nvPr>
        </p:nvSpPr>
        <p:spPr/>
        <p:txBody>
          <a:bodyPr/>
          <a:lstStyle/>
          <a:p>
            <a:pPr algn="ctr"/>
            <a:fld id="{B67B645E-C5E5-4727-B977-D372A0AA71D9}" type="slidenum">
              <a:rPr lang="en-US" noProof="0" smtClean="0"/>
              <a:pPr algn="ctr"/>
              <a:t>38</a:t>
            </a:fld>
            <a:endParaRPr lang="en-US" noProof="0" dirty="0"/>
          </a:p>
        </p:txBody>
      </p:sp>
      <p:sp>
        <p:nvSpPr>
          <p:cNvPr id="5" name="TextBox 4">
            <a:extLst>
              <a:ext uri="{FF2B5EF4-FFF2-40B4-BE49-F238E27FC236}">
                <a16:creationId xmlns:a16="http://schemas.microsoft.com/office/drawing/2014/main" id="{86D8C9B7-2B19-072F-BF17-BA5C80DC6104}"/>
              </a:ext>
            </a:extLst>
          </p:cNvPr>
          <p:cNvSpPr txBox="1"/>
          <p:nvPr/>
        </p:nvSpPr>
        <p:spPr>
          <a:xfrm>
            <a:off x="3137646" y="1639552"/>
            <a:ext cx="6589059" cy="3970318"/>
          </a:xfrm>
          <a:prstGeom prst="rect">
            <a:avLst/>
          </a:prstGeom>
          <a:noFill/>
        </p:spPr>
        <p:txBody>
          <a:bodyPr wrap="square">
            <a:spAutoFit/>
          </a:bodyPr>
          <a:lstStyle/>
          <a:p>
            <a:r>
              <a:rPr lang="en-IN" dirty="0"/>
              <a:t>The development of a robust machine learning model for predicting laptop </a:t>
            </a:r>
            <a:r>
              <a:rPr lang="en-IN" i="1" u="sng" dirty="0"/>
              <a:t>prices has yielded valuable insights into the dynamic landscape of the tech market for SmartTech Co. </a:t>
            </a:r>
            <a:r>
              <a:rPr lang="en-IN" dirty="0"/>
              <a:t>Through meticulous data exploration, preprocessing, and model development, we've identified key features influencing</a:t>
            </a:r>
            <a:r>
              <a:rPr lang="en-IN" dirty="0">
                <a:solidFill>
                  <a:schemeClr val="accent2"/>
                </a:solidFill>
              </a:rPr>
              <a:t>[ (Company)	(TypeName)	(Ram)	(Weight)	(IPS)	(Touchscreen)	(ppi)	(Cpu brand)	(SSD)	(HDD)	(Gpu brand)	(os) ]</a:t>
            </a:r>
          </a:p>
          <a:p>
            <a:r>
              <a:rPr lang="en-IN" dirty="0"/>
              <a:t> while demonstrating the model's efficacy in accurately predicting prices across various brands and specifications. Leveraging real-time prediction capabilities, SmartTech Co. can strategically position its laptops in the market, optimize pricing strategies, and swiftly respond to market shifts, ensuring competitiveness and customer satisfaction in an ever-evolving industry.</a:t>
            </a:r>
          </a:p>
        </p:txBody>
      </p:sp>
    </p:spTree>
    <p:extLst>
      <p:ext uri="{BB962C8B-B14F-4D97-AF65-F5344CB8AC3E}">
        <p14:creationId xmlns:p14="http://schemas.microsoft.com/office/powerpoint/2010/main" val="112200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18D7-71DA-A72C-C71E-D35190862284}"/>
              </a:ext>
            </a:extLst>
          </p:cNvPr>
          <p:cNvSpPr>
            <a:spLocks noGrp="1"/>
          </p:cNvSpPr>
          <p:nvPr>
            <p:ph type="title"/>
          </p:nvPr>
        </p:nvSpPr>
        <p:spPr/>
        <p:txBody>
          <a:bodyPr/>
          <a:lstStyle/>
          <a:p>
            <a:r>
              <a:rPr lang="en-IN" dirty="0"/>
              <a:t>Questions to Explore:</a:t>
            </a:r>
          </a:p>
        </p:txBody>
      </p:sp>
      <p:sp>
        <p:nvSpPr>
          <p:cNvPr id="3" name="Slide Number Placeholder 2">
            <a:extLst>
              <a:ext uri="{FF2B5EF4-FFF2-40B4-BE49-F238E27FC236}">
                <a16:creationId xmlns:a16="http://schemas.microsoft.com/office/drawing/2014/main" id="{3F01966A-8BBA-BC67-E5C8-0B2CEF2A6E58}"/>
              </a:ext>
            </a:extLst>
          </p:cNvPr>
          <p:cNvSpPr>
            <a:spLocks noGrp="1"/>
          </p:cNvSpPr>
          <p:nvPr>
            <p:ph type="sldNum" sz="quarter" idx="11"/>
          </p:nvPr>
        </p:nvSpPr>
        <p:spPr/>
        <p:txBody>
          <a:bodyPr/>
          <a:lstStyle/>
          <a:p>
            <a:pPr algn="ctr"/>
            <a:fld id="{B67B645E-C5E5-4727-B977-D372A0AA71D9}" type="slidenum">
              <a:rPr lang="en-US" noProof="0" smtClean="0"/>
              <a:pPr algn="ctr"/>
              <a:t>39</a:t>
            </a:fld>
            <a:endParaRPr lang="en-US" noProof="0" dirty="0"/>
          </a:p>
        </p:txBody>
      </p:sp>
      <p:graphicFrame>
        <p:nvGraphicFramePr>
          <p:cNvPr id="6" name="Diagram 5">
            <a:extLst>
              <a:ext uri="{FF2B5EF4-FFF2-40B4-BE49-F238E27FC236}">
                <a16:creationId xmlns:a16="http://schemas.microsoft.com/office/drawing/2014/main" id="{6F6D12C7-D52A-8D75-25CB-392C6A57CCEA}"/>
              </a:ext>
            </a:extLst>
          </p:cNvPr>
          <p:cNvGraphicFramePr/>
          <p:nvPr>
            <p:extLst>
              <p:ext uri="{D42A27DB-BD31-4B8C-83A1-F6EECF244321}">
                <p14:modId xmlns:p14="http://schemas.microsoft.com/office/powerpoint/2010/main" val="2129364938"/>
              </p:ext>
            </p:extLst>
          </p:nvPr>
        </p:nvGraphicFramePr>
        <p:xfrm>
          <a:off x="842682" y="1030940"/>
          <a:ext cx="8301318" cy="48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041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4E224D4-CF4C-4EC1-B54B-3738143F6391}"/>
              </a:ext>
              <a:ext uri="{C183D7F6-B498-43B3-948B-1728B52AA6E4}">
                <adec:decorative xmlns:adec="http://schemas.microsoft.com/office/drawing/2017/decorative" val="1"/>
              </a:ext>
            </a:extLst>
          </p:cNvPr>
          <p:cNvSpPr/>
          <p:nvPr/>
        </p:nvSpPr>
        <p:spPr>
          <a:xfrm rot="10800000">
            <a:off x="9220655" y="606225"/>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 name="TextBox 3">
            <a:extLst>
              <a:ext uri="{FF2B5EF4-FFF2-40B4-BE49-F238E27FC236}">
                <a16:creationId xmlns:a16="http://schemas.microsoft.com/office/drawing/2014/main" id="{482E378F-46C8-5564-9F94-2D6BFE3384EF}"/>
              </a:ext>
            </a:extLst>
          </p:cNvPr>
          <p:cNvSpPr txBox="1"/>
          <p:nvPr/>
        </p:nvSpPr>
        <p:spPr>
          <a:xfrm>
            <a:off x="0" y="73762"/>
            <a:ext cx="4473389" cy="6001643"/>
          </a:xfrm>
          <a:prstGeom prst="rect">
            <a:avLst/>
          </a:prstGeom>
          <a:noFill/>
        </p:spPr>
        <p:txBody>
          <a:bodyPr wrap="square" rtlCol="0">
            <a:spAutoFit/>
          </a:bodyPr>
          <a:lstStyle/>
          <a:p>
            <a:r>
              <a:rPr lang="en-IN" sz="4000" b="1" i="0" dirty="0">
                <a:solidFill>
                  <a:schemeClr val="bg1"/>
                </a:solidFill>
                <a:effectLst/>
                <a:latin typeface="system-ui"/>
              </a:rPr>
              <a:t>Project Overview:</a:t>
            </a:r>
          </a:p>
          <a:p>
            <a:endParaRPr lang="en-IN" sz="4000" b="1" dirty="0">
              <a:solidFill>
                <a:schemeClr val="bg1"/>
              </a:solidFill>
              <a:latin typeface="system-ui"/>
            </a:endParaRPr>
          </a:p>
          <a:p>
            <a:endParaRPr lang="en-IN" sz="4000" b="1" i="0" dirty="0">
              <a:solidFill>
                <a:schemeClr val="bg1"/>
              </a:solidFill>
              <a:effectLst/>
              <a:latin typeface="system-ui"/>
            </a:endParaRPr>
          </a:p>
          <a:p>
            <a:r>
              <a:rPr lang="en-US" sz="2400" b="1" i="0" dirty="0">
                <a:solidFill>
                  <a:schemeClr val="bg1"/>
                </a:solidFill>
                <a:effectLst>
                  <a:outerShdw blurRad="38100" dist="38100" dir="2700000" algn="tl">
                    <a:srgbClr val="000000">
                      <a:alpha val="43137"/>
                    </a:srgbClr>
                  </a:outerShdw>
                </a:effectLst>
                <a:latin typeface="system-ui"/>
              </a:rPr>
              <a:t>Smart Tech Co. has partnered with our data science team to develop a </a:t>
            </a:r>
            <a:r>
              <a:rPr lang="en-US" sz="2400" b="1" i="0" u="sng" dirty="0">
                <a:effectLst>
                  <a:outerShdw blurRad="38100" dist="38100" dir="2700000" algn="tl">
                    <a:srgbClr val="000000">
                      <a:alpha val="43137"/>
                    </a:srgbClr>
                  </a:outerShdw>
                </a:effectLst>
                <a:latin typeface="system-ui"/>
              </a:rPr>
              <a:t>robust machine learning model that predicts laptop prices accurately.</a:t>
            </a:r>
            <a:r>
              <a:rPr lang="en-US" sz="2400" b="1" i="0" dirty="0">
                <a:solidFill>
                  <a:srgbClr val="FFFF00"/>
                </a:solidFill>
                <a:effectLst>
                  <a:outerShdw blurRad="38100" dist="38100" dir="2700000" algn="tl">
                    <a:srgbClr val="000000">
                      <a:alpha val="43137"/>
                    </a:srgbClr>
                  </a:outerShdw>
                </a:effectLst>
                <a:latin typeface="system-ui"/>
              </a:rPr>
              <a:t> As the market for laptops continues to expand with a myriad of brands and specifications, having a precise pricing model becomes crucial for both consumers and manufacturers</a:t>
            </a:r>
            <a:endParaRPr lang="en-IN" sz="2400" b="1" dirty="0">
              <a:solidFill>
                <a:srgbClr val="FFFF00"/>
              </a:solidFill>
              <a:effectLst>
                <a:outerShdw blurRad="38100" dist="38100" dir="2700000" algn="tl">
                  <a:srgbClr val="000000">
                    <a:alpha val="43137"/>
                  </a:srgbClr>
                </a:outerShdw>
              </a:effectLst>
            </a:endParaRPr>
          </a:p>
        </p:txBody>
      </p:sp>
      <p:sp>
        <p:nvSpPr>
          <p:cNvPr id="6" name="Title 5">
            <a:extLst>
              <a:ext uri="{FF2B5EF4-FFF2-40B4-BE49-F238E27FC236}">
                <a16:creationId xmlns:a16="http://schemas.microsoft.com/office/drawing/2014/main" id="{46704E1B-5896-C5DF-8EB9-C0D506101B55}"/>
              </a:ext>
            </a:extLst>
          </p:cNvPr>
          <p:cNvSpPr>
            <a:spLocks noGrp="1"/>
          </p:cNvSpPr>
          <p:nvPr>
            <p:ph type="ctrTitle"/>
          </p:nvPr>
        </p:nvSpPr>
        <p:spPr>
          <a:xfrm>
            <a:off x="6033247" y="1645574"/>
            <a:ext cx="2545977" cy="2012025"/>
          </a:xfrm>
        </p:spPr>
        <p:txBody>
          <a:bodyPr/>
          <a:lstStyle/>
          <a:p>
            <a:r>
              <a:rPr lang="en-IN" dirty="0"/>
              <a:t>   </a:t>
            </a:r>
          </a:p>
        </p:txBody>
      </p:sp>
      <p:graphicFrame>
        <p:nvGraphicFramePr>
          <p:cNvPr id="12" name="Diagram 11">
            <a:extLst>
              <a:ext uri="{FF2B5EF4-FFF2-40B4-BE49-F238E27FC236}">
                <a16:creationId xmlns:a16="http://schemas.microsoft.com/office/drawing/2014/main" id="{EE3A5375-99C8-4052-952A-D74B1E7543D6}"/>
              </a:ext>
            </a:extLst>
          </p:cNvPr>
          <p:cNvGraphicFramePr/>
          <p:nvPr>
            <p:extLst>
              <p:ext uri="{D42A27DB-BD31-4B8C-83A1-F6EECF244321}">
                <p14:modId xmlns:p14="http://schemas.microsoft.com/office/powerpoint/2010/main" val="1059640611"/>
              </p:ext>
            </p:extLst>
          </p:nvPr>
        </p:nvGraphicFramePr>
        <p:xfrm>
          <a:off x="8009965" y="536775"/>
          <a:ext cx="38100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933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2CA65-C984-0837-8D77-955989CFEEA0}"/>
              </a:ext>
            </a:extLst>
          </p:cNvPr>
          <p:cNvSpPr>
            <a:spLocks noGrp="1"/>
          </p:cNvSpPr>
          <p:nvPr>
            <p:ph type="title"/>
          </p:nvPr>
        </p:nvSpPr>
        <p:spPr>
          <a:xfrm>
            <a:off x="432000" y="432000"/>
            <a:ext cx="6694941" cy="432000"/>
          </a:xfrm>
        </p:spPr>
        <p:txBody>
          <a:bodyPr/>
          <a:lstStyle/>
          <a:p>
            <a:r>
              <a:rPr lang="en-US" b="1" i="0" dirty="0">
                <a:effectLst/>
                <a:latin typeface="system-ui"/>
              </a:rPr>
              <a:t>Create GUI of Laptop Price Prediction Mode</a:t>
            </a:r>
            <a:endParaRPr lang="en-IN" dirty="0"/>
          </a:p>
        </p:txBody>
      </p:sp>
      <p:sp>
        <p:nvSpPr>
          <p:cNvPr id="3" name="Slide Number Placeholder 2">
            <a:extLst>
              <a:ext uri="{FF2B5EF4-FFF2-40B4-BE49-F238E27FC236}">
                <a16:creationId xmlns:a16="http://schemas.microsoft.com/office/drawing/2014/main" id="{B137A8A6-5F99-BF6F-3AC7-E88172AB7E48}"/>
              </a:ext>
            </a:extLst>
          </p:cNvPr>
          <p:cNvSpPr>
            <a:spLocks noGrp="1"/>
          </p:cNvSpPr>
          <p:nvPr>
            <p:ph type="sldNum" sz="quarter" idx="11"/>
          </p:nvPr>
        </p:nvSpPr>
        <p:spPr/>
        <p:txBody>
          <a:bodyPr/>
          <a:lstStyle/>
          <a:p>
            <a:pPr algn="ctr"/>
            <a:fld id="{B67B645E-C5E5-4727-B977-D372A0AA71D9}" type="slidenum">
              <a:rPr lang="en-US" noProof="0" smtClean="0"/>
              <a:pPr algn="ctr"/>
              <a:t>40</a:t>
            </a:fld>
            <a:endParaRPr lang="en-US" noProof="0" dirty="0"/>
          </a:p>
        </p:txBody>
      </p:sp>
      <p:pic>
        <p:nvPicPr>
          <p:cNvPr id="5" name="Picture 4">
            <a:extLst>
              <a:ext uri="{FF2B5EF4-FFF2-40B4-BE49-F238E27FC236}">
                <a16:creationId xmlns:a16="http://schemas.microsoft.com/office/drawing/2014/main" id="{0649CA04-AA2F-87BA-A80B-356BFE641682}"/>
              </a:ext>
            </a:extLst>
          </p:cNvPr>
          <p:cNvPicPr>
            <a:picLocks noChangeAspect="1"/>
          </p:cNvPicPr>
          <p:nvPr/>
        </p:nvPicPr>
        <p:blipFill>
          <a:blip r:embed="rId2"/>
          <a:stretch>
            <a:fillRect/>
          </a:stretch>
        </p:blipFill>
        <p:spPr>
          <a:xfrm>
            <a:off x="0" y="1321200"/>
            <a:ext cx="6185647" cy="1918334"/>
          </a:xfrm>
          <a:prstGeom prst="rect">
            <a:avLst/>
          </a:prstGeom>
        </p:spPr>
      </p:pic>
      <p:sp>
        <p:nvSpPr>
          <p:cNvPr id="7" name="TextBox 6">
            <a:extLst>
              <a:ext uri="{FF2B5EF4-FFF2-40B4-BE49-F238E27FC236}">
                <a16:creationId xmlns:a16="http://schemas.microsoft.com/office/drawing/2014/main" id="{F8EC9991-7410-C336-64DC-266BCD5B0223}"/>
              </a:ext>
            </a:extLst>
          </p:cNvPr>
          <p:cNvSpPr txBox="1"/>
          <p:nvPr/>
        </p:nvSpPr>
        <p:spPr>
          <a:xfrm>
            <a:off x="-80682" y="951868"/>
            <a:ext cx="6096000" cy="369332"/>
          </a:xfrm>
          <a:prstGeom prst="rect">
            <a:avLst/>
          </a:prstGeom>
          <a:noFill/>
        </p:spPr>
        <p:txBody>
          <a:bodyPr wrap="square">
            <a:spAutoFit/>
          </a:bodyPr>
          <a:lstStyle/>
          <a:p>
            <a:r>
              <a:rPr lang="en-IN" dirty="0"/>
              <a:t>!pip install gradio==4.29.0 </a:t>
            </a:r>
          </a:p>
        </p:txBody>
      </p:sp>
      <p:sp>
        <p:nvSpPr>
          <p:cNvPr id="9" name="TextBox 8">
            <a:extLst>
              <a:ext uri="{FF2B5EF4-FFF2-40B4-BE49-F238E27FC236}">
                <a16:creationId xmlns:a16="http://schemas.microsoft.com/office/drawing/2014/main" id="{7AA7E0DE-EADF-F71B-D11E-CF4D6B1CB6CC}"/>
              </a:ext>
            </a:extLst>
          </p:cNvPr>
          <p:cNvSpPr txBox="1"/>
          <p:nvPr/>
        </p:nvSpPr>
        <p:spPr>
          <a:xfrm>
            <a:off x="6325471" y="864000"/>
            <a:ext cx="5403477" cy="923330"/>
          </a:xfrm>
          <a:prstGeom prst="rect">
            <a:avLst/>
          </a:prstGeom>
          <a:noFill/>
        </p:spPr>
        <p:txBody>
          <a:bodyPr wrap="square">
            <a:spAutoFit/>
          </a:bodyPr>
          <a:lstStyle/>
          <a:p>
            <a:r>
              <a:rPr lang="en-IN" dirty="0"/>
              <a:t>import gradio as grimport pandas as pdimport pickle</a:t>
            </a:r>
          </a:p>
          <a:p>
            <a:r>
              <a:rPr lang="en-IN" dirty="0"/>
              <a:t>df = pd.read_csv('laptop.csv’)</a:t>
            </a:r>
          </a:p>
          <a:p>
            <a:r>
              <a:rPr lang="en-IN" dirty="0"/>
              <a:t>pipe = pickle.load(open('pipe.pkl','</a:t>
            </a:r>
            <a:r>
              <a:rPr lang="en-IN" dirty="0" err="1"/>
              <a:t>rb</a:t>
            </a:r>
            <a:r>
              <a:rPr lang="en-IN" dirty="0"/>
              <a:t>'))</a:t>
            </a:r>
          </a:p>
        </p:txBody>
      </p:sp>
      <p:pic>
        <p:nvPicPr>
          <p:cNvPr id="11" name="Picture 10">
            <a:extLst>
              <a:ext uri="{FF2B5EF4-FFF2-40B4-BE49-F238E27FC236}">
                <a16:creationId xmlns:a16="http://schemas.microsoft.com/office/drawing/2014/main" id="{6D914BB9-0370-AFF3-E719-D87114B8E80B}"/>
              </a:ext>
            </a:extLst>
          </p:cNvPr>
          <p:cNvPicPr>
            <a:picLocks noChangeAspect="1"/>
          </p:cNvPicPr>
          <p:nvPr/>
        </p:nvPicPr>
        <p:blipFill>
          <a:blip r:embed="rId3"/>
          <a:stretch>
            <a:fillRect/>
          </a:stretch>
        </p:blipFill>
        <p:spPr>
          <a:xfrm>
            <a:off x="6325471" y="1951039"/>
            <a:ext cx="5553635" cy="4153925"/>
          </a:xfrm>
          <a:prstGeom prst="rect">
            <a:avLst/>
          </a:prstGeom>
        </p:spPr>
      </p:pic>
    </p:spTree>
    <p:extLst>
      <p:ext uri="{BB962C8B-B14F-4D97-AF65-F5344CB8AC3E}">
        <p14:creationId xmlns:p14="http://schemas.microsoft.com/office/powerpoint/2010/main" val="355050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18AB-D5C0-5AC0-FAEB-657C9E4F0C26}"/>
              </a:ext>
            </a:extLst>
          </p:cNvPr>
          <p:cNvSpPr>
            <a:spLocks noGrp="1"/>
          </p:cNvSpPr>
          <p:nvPr>
            <p:ph type="title"/>
          </p:nvPr>
        </p:nvSpPr>
        <p:spPr>
          <a:xfrm>
            <a:off x="2457176" y="440965"/>
            <a:ext cx="7277647" cy="432000"/>
          </a:xfrm>
        </p:spPr>
        <p:txBody>
          <a:bodyPr/>
          <a:lstStyle/>
          <a:p>
            <a:pPr algn="ctr"/>
            <a:r>
              <a:rPr lang="en-US" dirty="0"/>
              <a:t>Define the input components for the interface</a:t>
            </a:r>
            <a:endParaRPr lang="en-IN" dirty="0"/>
          </a:p>
        </p:txBody>
      </p:sp>
      <p:sp>
        <p:nvSpPr>
          <p:cNvPr id="3" name="Slide Number Placeholder 2">
            <a:extLst>
              <a:ext uri="{FF2B5EF4-FFF2-40B4-BE49-F238E27FC236}">
                <a16:creationId xmlns:a16="http://schemas.microsoft.com/office/drawing/2014/main" id="{182281EF-2DA7-0C0B-784E-3651E0EFD775}"/>
              </a:ext>
            </a:extLst>
          </p:cNvPr>
          <p:cNvSpPr>
            <a:spLocks noGrp="1"/>
          </p:cNvSpPr>
          <p:nvPr>
            <p:ph type="sldNum" sz="quarter" idx="11"/>
          </p:nvPr>
        </p:nvSpPr>
        <p:spPr/>
        <p:txBody>
          <a:bodyPr/>
          <a:lstStyle/>
          <a:p>
            <a:pPr algn="ctr"/>
            <a:fld id="{B67B645E-C5E5-4727-B977-D372A0AA71D9}" type="slidenum">
              <a:rPr lang="en-US" noProof="0" smtClean="0"/>
              <a:pPr algn="ctr"/>
              <a:t>41</a:t>
            </a:fld>
            <a:endParaRPr lang="en-US" noProof="0" dirty="0"/>
          </a:p>
        </p:txBody>
      </p:sp>
      <p:pic>
        <p:nvPicPr>
          <p:cNvPr id="5" name="Picture 4">
            <a:extLst>
              <a:ext uri="{FF2B5EF4-FFF2-40B4-BE49-F238E27FC236}">
                <a16:creationId xmlns:a16="http://schemas.microsoft.com/office/drawing/2014/main" id="{CD495C1B-D823-A980-6999-2B0C0EE37201}"/>
              </a:ext>
            </a:extLst>
          </p:cNvPr>
          <p:cNvPicPr>
            <a:picLocks noChangeAspect="1"/>
          </p:cNvPicPr>
          <p:nvPr/>
        </p:nvPicPr>
        <p:blipFill>
          <a:blip r:embed="rId2"/>
          <a:stretch>
            <a:fillRect/>
          </a:stretch>
        </p:blipFill>
        <p:spPr>
          <a:xfrm>
            <a:off x="493059" y="1138517"/>
            <a:ext cx="11523889" cy="4365811"/>
          </a:xfrm>
          <a:prstGeom prst="rect">
            <a:avLst/>
          </a:prstGeom>
        </p:spPr>
      </p:pic>
    </p:spTree>
    <p:extLst>
      <p:ext uri="{BB962C8B-B14F-4D97-AF65-F5344CB8AC3E}">
        <p14:creationId xmlns:p14="http://schemas.microsoft.com/office/powerpoint/2010/main" val="1102537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DFB9-7FF5-0F04-ED1C-9C181615A28E}"/>
              </a:ext>
            </a:extLst>
          </p:cNvPr>
          <p:cNvSpPr>
            <a:spLocks noGrp="1"/>
          </p:cNvSpPr>
          <p:nvPr>
            <p:ph type="title"/>
          </p:nvPr>
        </p:nvSpPr>
        <p:spPr>
          <a:xfrm>
            <a:off x="3883412" y="474524"/>
            <a:ext cx="4247576" cy="432000"/>
          </a:xfrm>
        </p:spPr>
        <p:txBody>
          <a:bodyPr/>
          <a:lstStyle/>
          <a:p>
            <a:pPr algn="ctr"/>
            <a:r>
              <a:rPr lang="en-IN" dirty="0"/>
              <a:t>Laptop Prediction GUI</a:t>
            </a:r>
          </a:p>
        </p:txBody>
      </p:sp>
      <p:sp>
        <p:nvSpPr>
          <p:cNvPr id="3" name="Slide Number Placeholder 2">
            <a:extLst>
              <a:ext uri="{FF2B5EF4-FFF2-40B4-BE49-F238E27FC236}">
                <a16:creationId xmlns:a16="http://schemas.microsoft.com/office/drawing/2014/main" id="{BCE5AF0A-C5B3-69A5-3AC7-5FF5D7D82A8A}"/>
              </a:ext>
            </a:extLst>
          </p:cNvPr>
          <p:cNvSpPr>
            <a:spLocks noGrp="1"/>
          </p:cNvSpPr>
          <p:nvPr>
            <p:ph type="sldNum" sz="quarter" idx="11"/>
          </p:nvPr>
        </p:nvSpPr>
        <p:spPr/>
        <p:txBody>
          <a:bodyPr/>
          <a:lstStyle/>
          <a:p>
            <a:pPr algn="ctr"/>
            <a:fld id="{B67B645E-C5E5-4727-B977-D372A0AA71D9}" type="slidenum">
              <a:rPr lang="en-US" noProof="0" smtClean="0"/>
              <a:pPr algn="ctr"/>
              <a:t>42</a:t>
            </a:fld>
            <a:endParaRPr lang="en-US" noProof="0" dirty="0"/>
          </a:p>
        </p:txBody>
      </p:sp>
      <p:pic>
        <p:nvPicPr>
          <p:cNvPr id="5" name="Picture 4">
            <a:extLst>
              <a:ext uri="{FF2B5EF4-FFF2-40B4-BE49-F238E27FC236}">
                <a16:creationId xmlns:a16="http://schemas.microsoft.com/office/drawing/2014/main" id="{FAC42E92-CB1E-E613-723E-95D40B97D4AC}"/>
              </a:ext>
            </a:extLst>
          </p:cNvPr>
          <p:cNvPicPr>
            <a:picLocks noChangeAspect="1"/>
          </p:cNvPicPr>
          <p:nvPr/>
        </p:nvPicPr>
        <p:blipFill>
          <a:blip r:embed="rId2"/>
          <a:stretch>
            <a:fillRect/>
          </a:stretch>
        </p:blipFill>
        <p:spPr>
          <a:xfrm>
            <a:off x="0" y="1192305"/>
            <a:ext cx="12192000" cy="5191171"/>
          </a:xfrm>
          <a:prstGeom prst="rect">
            <a:avLst/>
          </a:prstGeom>
        </p:spPr>
      </p:pic>
    </p:spTree>
    <p:extLst>
      <p:ext uri="{BB962C8B-B14F-4D97-AF65-F5344CB8AC3E}">
        <p14:creationId xmlns:p14="http://schemas.microsoft.com/office/powerpoint/2010/main" val="42944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a:lstStyle/>
          <a:p>
            <a:r>
              <a:rPr lang="en-US" noProof="1"/>
              <a:t>REHAN ASLAM KHAN</a:t>
            </a:r>
          </a:p>
        </p:txBody>
      </p:sp>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bwMode="gray"/>
        <p:txBody>
          <a:bodyPr/>
          <a:lstStyle/>
          <a:p>
            <a:r>
              <a:rPr lang="en-US" dirty="0"/>
              <a:t>+91 8968832194</a:t>
            </a:r>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p:txBody>
          <a:bodyPr/>
          <a:lstStyle/>
          <a:p>
            <a:r>
              <a:rPr lang="en-US" dirty="0"/>
              <a:t>16rehan687@gmail.com</a:t>
            </a:r>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p:txBody>
          <a:bodyPr/>
          <a:lstStyle/>
          <a:p>
            <a:r>
              <a:rPr lang="en-US" dirty="0"/>
              <a:t>Github.com</a:t>
            </a:r>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061325" y="3847868"/>
            <a:ext cx="218900" cy="218900"/>
          </a:xfrm>
          <a:prstGeom prst="rect">
            <a:avLst/>
          </a:prstGeom>
        </p:spPr>
      </p:pic>
      <p:pic>
        <p:nvPicPr>
          <p:cNvPr id="14" name="Graphic 13" descr="Smart Phone"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061325" y="4256628"/>
            <a:ext cx="218900" cy="218900"/>
          </a:xfrm>
          <a:prstGeom prst="rect">
            <a:avLst/>
          </a:prstGeom>
        </p:spPr>
      </p:pic>
      <p:pic>
        <p:nvPicPr>
          <p:cNvPr id="1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gray">
          <a:xfrm>
            <a:off x="11061325" y="4624346"/>
            <a:ext cx="218900" cy="218900"/>
          </a:xfrm>
          <a:prstGeom prst="rect">
            <a:avLst/>
          </a:prstGeom>
        </p:spPr>
      </p:pic>
      <p:pic>
        <p:nvPicPr>
          <p:cNvPr id="15" name="Graphic 14" descr="Link">
            <a:extLst>
              <a:ext uri="{FF2B5EF4-FFF2-40B4-BE49-F238E27FC236}">
                <a16:creationId xmlns:a16="http://schemas.microsoft.com/office/drawing/2014/main" id="{0161B5EF-405A-4DEA-8E00-0A6A7B71F7B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bwMode="gray">
          <a:xfrm>
            <a:off x="11044466" y="4992064"/>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43</a:t>
            </a:fld>
            <a:endParaRPr lang="en-US" dirty="0"/>
          </a:p>
        </p:txBody>
      </p:sp>
      <p:pic>
        <p:nvPicPr>
          <p:cNvPr id="16" name="Picture 15" descr="logo placeholder">
            <a:extLst>
              <a:ext uri="{FF2B5EF4-FFF2-40B4-BE49-F238E27FC236}">
                <a16:creationId xmlns:a16="http://schemas.microsoft.com/office/drawing/2014/main" id="{0828F592-D6D2-43B3-9E24-2422C0C7297D}"/>
              </a:ext>
            </a:extLst>
          </p:cNvPr>
          <p:cNvPicPr>
            <a:picLocks noChangeAspect="1"/>
          </p:cNvPicPr>
          <p:nvPr/>
        </p:nvPicPr>
        <p:blipFill>
          <a:blip r:embed="rId11" cstate="screen">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11331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37A032-6C2F-8164-133F-DA4A3D3C8051}"/>
              </a:ext>
            </a:extLst>
          </p:cNvPr>
          <p:cNvSpPr txBox="1"/>
          <p:nvPr/>
        </p:nvSpPr>
        <p:spPr>
          <a:xfrm>
            <a:off x="340658" y="555812"/>
            <a:ext cx="8534399" cy="5016758"/>
          </a:xfrm>
          <a:prstGeom prst="rect">
            <a:avLst/>
          </a:prstGeom>
          <a:noFill/>
        </p:spPr>
        <p:txBody>
          <a:bodyPr wrap="square">
            <a:spAutoFit/>
          </a:bodyPr>
          <a:lstStyle/>
          <a:p>
            <a:pPr algn="l"/>
            <a:r>
              <a:rPr lang="en-US" sz="4000" i="0" dirty="0">
                <a:solidFill>
                  <a:schemeClr val="bg1"/>
                </a:solidFill>
                <a:effectLst/>
                <a:latin typeface="Inter"/>
              </a:rPr>
              <a:t>Table of Contents</a:t>
            </a:r>
          </a:p>
          <a:p>
            <a:pPr algn="l"/>
            <a:endParaRPr lang="en-US" sz="4000" i="0" dirty="0">
              <a:solidFill>
                <a:schemeClr val="bg1"/>
              </a:solidFill>
              <a:effectLst/>
              <a:latin typeface="Inter"/>
            </a:endParaRPr>
          </a:p>
          <a:p>
            <a:pPr algn="l">
              <a:buFont typeface="+mj-lt"/>
              <a:buAutoNum type="arabicPeriod"/>
            </a:pPr>
            <a:r>
              <a:rPr lang="en-US" sz="2400" b="0" i="0" dirty="0">
                <a:solidFill>
                  <a:schemeClr val="accent5">
                    <a:lumMod val="20000"/>
                    <a:lumOff val="80000"/>
                  </a:schemeClr>
                </a:solidFill>
                <a:effectLst/>
                <a:latin typeface="Inter"/>
              </a:rPr>
              <a:t>Describing Problem Statement</a:t>
            </a:r>
          </a:p>
          <a:p>
            <a:pPr algn="l">
              <a:buFont typeface="+mj-lt"/>
              <a:buAutoNum type="arabicPeriod"/>
            </a:pPr>
            <a:r>
              <a:rPr lang="en-US" sz="2400" b="0" i="0" dirty="0">
                <a:solidFill>
                  <a:schemeClr val="accent5">
                    <a:lumMod val="20000"/>
                    <a:lumOff val="80000"/>
                  </a:schemeClr>
                </a:solidFill>
                <a:effectLst/>
                <a:latin typeface="Inter"/>
              </a:rPr>
              <a:t>Overview about dataset</a:t>
            </a:r>
          </a:p>
          <a:p>
            <a:pPr algn="l">
              <a:buFont typeface="+mj-lt"/>
              <a:buAutoNum type="arabicPeriod"/>
            </a:pPr>
            <a:r>
              <a:rPr lang="en-US" sz="2400" b="0" i="0" dirty="0">
                <a:solidFill>
                  <a:schemeClr val="accent5">
                    <a:lumMod val="20000"/>
                    <a:lumOff val="80000"/>
                  </a:schemeClr>
                </a:solidFill>
                <a:effectLst/>
                <a:latin typeface="Inter"/>
              </a:rPr>
              <a:t>Data Cleaning</a:t>
            </a:r>
          </a:p>
          <a:p>
            <a:pPr algn="l">
              <a:buFont typeface="+mj-lt"/>
              <a:buAutoNum type="arabicPeriod"/>
            </a:pPr>
            <a:r>
              <a:rPr lang="en-US" sz="2400" dirty="0">
                <a:solidFill>
                  <a:schemeClr val="accent5">
                    <a:lumMod val="20000"/>
                    <a:lumOff val="80000"/>
                  </a:schemeClr>
                </a:solidFill>
                <a:latin typeface="Inter"/>
              </a:rPr>
              <a:t>Feature engineering</a:t>
            </a:r>
            <a:endParaRPr lang="en-US" sz="2400" b="0" i="0" dirty="0">
              <a:solidFill>
                <a:schemeClr val="accent5">
                  <a:lumMod val="20000"/>
                  <a:lumOff val="80000"/>
                </a:schemeClr>
              </a:solidFill>
              <a:effectLst/>
              <a:latin typeface="Inter"/>
            </a:endParaRPr>
          </a:p>
          <a:p>
            <a:pPr algn="l">
              <a:buFont typeface="+mj-lt"/>
              <a:buAutoNum type="arabicPeriod"/>
            </a:pPr>
            <a:r>
              <a:rPr lang="en-US" sz="2400" b="0" i="0" dirty="0">
                <a:solidFill>
                  <a:schemeClr val="accent5">
                    <a:lumMod val="20000"/>
                    <a:lumOff val="80000"/>
                  </a:schemeClr>
                </a:solidFill>
                <a:effectLst/>
                <a:latin typeface="Inter"/>
              </a:rPr>
              <a:t>Exploratory Data Analysis</a:t>
            </a:r>
          </a:p>
          <a:p>
            <a:pPr algn="l">
              <a:buFont typeface="+mj-lt"/>
              <a:buAutoNum type="arabicPeriod"/>
            </a:pPr>
            <a:r>
              <a:rPr lang="en-US" sz="2400" dirty="0">
                <a:solidFill>
                  <a:schemeClr val="accent5">
                    <a:lumMod val="20000"/>
                    <a:lumOff val="80000"/>
                  </a:schemeClr>
                </a:solidFill>
                <a:latin typeface="Inter"/>
              </a:rPr>
              <a:t>Model training, Model testing</a:t>
            </a:r>
            <a:endParaRPr lang="en-US" sz="2400" b="0" i="0" dirty="0">
              <a:solidFill>
                <a:schemeClr val="accent5">
                  <a:lumMod val="20000"/>
                  <a:lumOff val="80000"/>
                </a:schemeClr>
              </a:solidFill>
              <a:effectLst/>
              <a:latin typeface="Inter"/>
            </a:endParaRPr>
          </a:p>
          <a:p>
            <a:pPr>
              <a:buFont typeface="+mj-lt"/>
              <a:buAutoNum type="arabicPeriod"/>
            </a:pPr>
            <a:r>
              <a:rPr lang="en-US" sz="2400" b="0" i="0" dirty="0">
                <a:solidFill>
                  <a:schemeClr val="accent5">
                    <a:lumMod val="20000"/>
                    <a:lumOff val="80000"/>
                  </a:schemeClr>
                </a:solidFill>
                <a:effectLst/>
                <a:latin typeface="Inter"/>
              </a:rPr>
              <a:t>Machine learning Modeling</a:t>
            </a:r>
          </a:p>
          <a:p>
            <a:pPr algn="l">
              <a:buFont typeface="+mj-lt"/>
              <a:buAutoNum type="arabicPeriod"/>
            </a:pPr>
            <a:r>
              <a:rPr lang="en-US" sz="2400" u="sng" dirty="0">
                <a:solidFill>
                  <a:schemeClr val="accent5">
                    <a:lumMod val="20000"/>
                    <a:lumOff val="80000"/>
                  </a:schemeClr>
                </a:solidFill>
                <a:latin typeface="Inter"/>
              </a:rPr>
              <a:t>Questions related to our observation </a:t>
            </a:r>
            <a:endParaRPr lang="en-US" sz="2400" b="0" i="0" u="sng" dirty="0">
              <a:solidFill>
                <a:schemeClr val="accent5">
                  <a:lumMod val="20000"/>
                  <a:lumOff val="80000"/>
                </a:schemeClr>
              </a:solidFill>
              <a:effectLst/>
              <a:latin typeface="Inter"/>
            </a:endParaRPr>
          </a:p>
          <a:p>
            <a:pPr algn="l">
              <a:buFont typeface="+mj-lt"/>
              <a:buAutoNum type="arabicPeriod"/>
            </a:pPr>
            <a:r>
              <a:rPr lang="en-US" sz="2400" b="0" i="0" dirty="0">
                <a:solidFill>
                  <a:schemeClr val="accent5">
                    <a:lumMod val="20000"/>
                    <a:lumOff val="80000"/>
                  </a:schemeClr>
                </a:solidFill>
                <a:effectLst/>
                <a:latin typeface="Inter"/>
              </a:rPr>
              <a:t>ML web app development</a:t>
            </a:r>
          </a:p>
          <a:p>
            <a:pPr algn="l">
              <a:buFont typeface="+mj-lt"/>
              <a:buAutoNum type="arabicPeriod"/>
            </a:pPr>
            <a:r>
              <a:rPr lang="en-US" sz="2400" b="0" i="0" dirty="0">
                <a:solidFill>
                  <a:schemeClr val="accent5">
                    <a:lumMod val="20000"/>
                    <a:lumOff val="80000"/>
                  </a:schemeClr>
                </a:solidFill>
                <a:effectLst/>
                <a:latin typeface="Inter"/>
              </a:rPr>
              <a:t>Deployment Machine learning app</a:t>
            </a:r>
          </a:p>
        </p:txBody>
      </p:sp>
    </p:spTree>
    <p:extLst>
      <p:ext uri="{BB962C8B-B14F-4D97-AF65-F5344CB8AC3E}">
        <p14:creationId xmlns:p14="http://schemas.microsoft.com/office/powerpoint/2010/main" val="18789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2AC9A-0FD0-4DA8-99B4-C440A1D15DA4}"/>
              </a:ext>
            </a:extLst>
          </p:cNvPr>
          <p:cNvSpPr>
            <a:spLocks noGrp="1"/>
          </p:cNvSpPr>
          <p:nvPr>
            <p:ph type="title"/>
          </p:nvPr>
        </p:nvSpPr>
        <p:spPr bwMode="gray">
          <a:xfrm>
            <a:off x="198065" y="3903290"/>
            <a:ext cx="4793714" cy="2078699"/>
          </a:xfrm>
        </p:spPr>
        <p:txBody>
          <a:bodyPr/>
          <a:lstStyle/>
          <a:p>
            <a:r>
              <a:rPr lang="en-US" dirty="0"/>
              <a:t>Solution</a:t>
            </a:r>
            <a:br>
              <a:rPr lang="en-US" dirty="0"/>
            </a:br>
            <a:r>
              <a:rPr lang="en-US" sz="2400" b="0" i="0" dirty="0">
                <a:effectLst/>
                <a:latin typeface="Inter"/>
              </a:rPr>
              <a:t>We will make a project for Laptop price prediction.</a:t>
            </a:r>
            <a:br>
              <a:rPr lang="en-US" dirty="0"/>
            </a:br>
            <a:endParaRPr lang="en-US" dirty="0"/>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11"/>
          </p:nvPr>
        </p:nvSpPr>
        <p:spPr/>
        <p:txBody>
          <a:bodyPr/>
          <a:lstStyle/>
          <a:p>
            <a:pPr algn="ctr"/>
            <a:fld id="{B67B645E-C5E5-4727-B977-D372A0AA71D9}" type="slidenum">
              <a:rPr lang="en-US" smtClean="0"/>
              <a:pPr algn="ctr"/>
              <a:t>6</a:t>
            </a:fld>
            <a:endParaRPr lang="en-US" dirty="0"/>
          </a:p>
        </p:txBody>
      </p:sp>
      <p:pic>
        <p:nvPicPr>
          <p:cNvPr id="27" name="Picture Placeholder 26" descr="Teacher">
            <a:extLst>
              <a:ext uri="{FF2B5EF4-FFF2-40B4-BE49-F238E27FC236}">
                <a16:creationId xmlns:a16="http://schemas.microsoft.com/office/drawing/2014/main" id="{EF145220-68FE-4BC3-8DF6-074CABEAC097}"/>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280" r="1280"/>
          <a:stretch/>
        </p:blipFill>
        <p:spPr>
          <a:xfrm>
            <a:off x="6995365" y="1226806"/>
            <a:ext cx="4290933" cy="4404388"/>
          </a:xfrm>
        </p:spPr>
      </p:pic>
      <p:sp>
        <p:nvSpPr>
          <p:cNvPr id="4" name="Subtitle 3">
            <a:extLst>
              <a:ext uri="{FF2B5EF4-FFF2-40B4-BE49-F238E27FC236}">
                <a16:creationId xmlns:a16="http://schemas.microsoft.com/office/drawing/2014/main" id="{F28FED25-4DDC-4D72-A54E-3E227B420317}"/>
              </a:ext>
            </a:extLst>
          </p:cNvPr>
          <p:cNvSpPr>
            <a:spLocks noGrp="1"/>
          </p:cNvSpPr>
          <p:nvPr>
            <p:ph type="subTitle" idx="4294967295"/>
          </p:nvPr>
        </p:nvSpPr>
        <p:spPr bwMode="gray">
          <a:xfrm>
            <a:off x="1283355" y="633641"/>
            <a:ext cx="5413281" cy="1414463"/>
          </a:xfrm>
        </p:spPr>
        <p:txBody>
          <a:bodyPr/>
          <a:lstStyle/>
          <a:p>
            <a:pPr marL="0" indent="0">
              <a:buNone/>
            </a:pPr>
            <a:r>
              <a:rPr lang="en-IN" sz="4800" b="1" i="0" dirty="0">
                <a:solidFill>
                  <a:schemeClr val="bg1"/>
                </a:solidFill>
                <a:effectLst/>
                <a:latin typeface="Inter"/>
              </a:rPr>
              <a:t>Problem Statement</a:t>
            </a:r>
          </a:p>
          <a:p>
            <a:pPr marL="0" indent="0">
              <a:buNone/>
            </a:pPr>
            <a:r>
              <a:rPr lang="en-US" sz="2000" b="0" i="0" dirty="0">
                <a:solidFill>
                  <a:schemeClr val="bg1"/>
                </a:solidFill>
                <a:effectLst/>
                <a:latin typeface="Inter"/>
              </a:rPr>
              <a:t>The problem statement is that if any user wants to buy a laptop then our application should be compatible to provide a tentative price of laptop according to the user configurations.</a:t>
            </a:r>
            <a:endParaRPr lang="en-IN" sz="2000" b="1" i="0" dirty="0">
              <a:solidFill>
                <a:schemeClr val="bg1"/>
              </a:solidFill>
              <a:effectLst/>
              <a:latin typeface="Inter"/>
            </a:endParaRPr>
          </a:p>
          <a:p>
            <a:pPr marL="0" indent="0">
              <a:buNone/>
            </a:pPr>
            <a:endParaRPr lang="en-US" sz="4800" b="1" noProof="1">
              <a:solidFill>
                <a:schemeClr val="bg1"/>
              </a:solidFill>
            </a:endParaRPr>
          </a:p>
        </p:txBody>
      </p:sp>
      <p:pic>
        <p:nvPicPr>
          <p:cNvPr id="29" name="Picture Placeholder 28" descr="Lecturer">
            <a:extLst>
              <a:ext uri="{FF2B5EF4-FFF2-40B4-BE49-F238E27FC236}">
                <a16:creationId xmlns:a16="http://schemas.microsoft.com/office/drawing/2014/main" id="{344FCB42-636B-4918-8866-D50ACA206D8C}"/>
              </a:ext>
            </a:extLst>
          </p:cNvPr>
          <p:cNvPicPr>
            <a:picLocks noGrp="1" noChangeAspect="1"/>
          </p:cNvPicPr>
          <p:nvPr>
            <p:ph type="pic" sz="quarter" idx="4294967295"/>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0" y="2844800"/>
            <a:ext cx="622300" cy="620713"/>
          </a:xfrm>
        </p:spPr>
      </p:pic>
      <p:pic>
        <p:nvPicPr>
          <p:cNvPr id="31" name="Picture Placeholder 30" descr="Coins">
            <a:extLst>
              <a:ext uri="{FF2B5EF4-FFF2-40B4-BE49-F238E27FC236}">
                <a16:creationId xmlns:a16="http://schemas.microsoft.com/office/drawing/2014/main" id="{A1AA205C-54CC-4A28-9B43-520D5A97DD74}"/>
              </a:ext>
            </a:extLst>
          </p:cNvPr>
          <p:cNvPicPr>
            <a:picLocks noGrp="1" noChangeAspect="1"/>
          </p:cNvPicPr>
          <p:nvPr>
            <p:ph type="pic" sz="quarter" idx="429496729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0" y="2881313"/>
            <a:ext cx="622300" cy="620712"/>
          </a:xfrm>
        </p:spPr>
      </p:pic>
      <p:pic>
        <p:nvPicPr>
          <p:cNvPr id="14" name="Picture 13" descr="logo placeholder">
            <a:extLst>
              <a:ext uri="{FF2B5EF4-FFF2-40B4-BE49-F238E27FC236}">
                <a16:creationId xmlns:a16="http://schemas.microsoft.com/office/drawing/2014/main" id="{152DE934-6CE8-495C-8625-D4BC8778A811}"/>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37845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4465-ADA3-5A6D-28DB-C51462B32636}"/>
              </a:ext>
            </a:extLst>
          </p:cNvPr>
          <p:cNvSpPr>
            <a:spLocks noGrp="1"/>
          </p:cNvSpPr>
          <p:nvPr>
            <p:ph type="title"/>
          </p:nvPr>
        </p:nvSpPr>
        <p:spPr>
          <a:xfrm>
            <a:off x="80682" y="89647"/>
            <a:ext cx="7512424" cy="1801906"/>
          </a:xfrm>
        </p:spPr>
        <p:txBody>
          <a:bodyPr/>
          <a:lstStyle/>
          <a:p>
            <a:br>
              <a:rPr lang="en-US" sz="2400" i="0" dirty="0">
                <a:effectLst/>
                <a:latin typeface="Inter"/>
              </a:rPr>
            </a:br>
            <a:br>
              <a:rPr lang="en-US" sz="2400" i="0" dirty="0">
                <a:effectLst/>
                <a:latin typeface="Inter"/>
              </a:rPr>
            </a:br>
            <a:br>
              <a:rPr lang="en-US" sz="2400" i="0" dirty="0">
                <a:effectLst/>
                <a:latin typeface="Inter"/>
              </a:rPr>
            </a:br>
            <a:br>
              <a:rPr lang="en-US" sz="2400" i="0" dirty="0">
                <a:effectLst/>
                <a:latin typeface="Inter"/>
              </a:rPr>
            </a:br>
            <a:br>
              <a:rPr lang="en-US" sz="2400" i="0" dirty="0">
                <a:effectLst/>
                <a:latin typeface="Inter"/>
              </a:rPr>
            </a:br>
            <a:r>
              <a:rPr lang="en-US" sz="2400" i="0" dirty="0">
                <a:effectLst/>
                <a:latin typeface="Inter"/>
              </a:rPr>
              <a:t>Basic Understanding of Laptop Price Prediction Data</a:t>
            </a:r>
            <a:br>
              <a:rPr lang="en-US" sz="2400" i="0" dirty="0">
                <a:solidFill>
                  <a:srgbClr val="383838"/>
                </a:solidFill>
                <a:effectLst/>
                <a:latin typeface="Inter"/>
              </a:rPr>
            </a:br>
            <a:br>
              <a:rPr lang="en-US" sz="2400" i="0" dirty="0">
                <a:solidFill>
                  <a:srgbClr val="383838"/>
                </a:solidFill>
                <a:effectLst/>
                <a:latin typeface="Inter"/>
              </a:rPr>
            </a:br>
            <a:endParaRPr lang="en-IN" sz="2400" dirty="0"/>
          </a:p>
        </p:txBody>
      </p:sp>
      <p:sp>
        <p:nvSpPr>
          <p:cNvPr id="4" name="Slide Number Placeholder 3">
            <a:extLst>
              <a:ext uri="{FF2B5EF4-FFF2-40B4-BE49-F238E27FC236}">
                <a16:creationId xmlns:a16="http://schemas.microsoft.com/office/drawing/2014/main" id="{D8A1528B-248D-1876-F656-EAF34B71D403}"/>
              </a:ext>
            </a:extLst>
          </p:cNvPr>
          <p:cNvSpPr>
            <a:spLocks noGrp="1"/>
          </p:cNvSpPr>
          <p:nvPr>
            <p:ph type="sldNum" sz="quarter" idx="11"/>
          </p:nvPr>
        </p:nvSpPr>
        <p:spPr/>
        <p:txBody>
          <a:bodyPr/>
          <a:lstStyle/>
          <a:p>
            <a:pPr algn="ctr"/>
            <a:fld id="{B67B645E-C5E5-4727-B977-D372A0AA71D9}" type="slidenum">
              <a:rPr lang="en-US" noProof="0" smtClean="0"/>
              <a:pPr algn="ctr"/>
              <a:t>7</a:t>
            </a:fld>
            <a:endParaRPr lang="en-US" noProof="0" dirty="0"/>
          </a:p>
        </p:txBody>
      </p:sp>
      <p:pic>
        <p:nvPicPr>
          <p:cNvPr id="15" name="Picture 14">
            <a:extLst>
              <a:ext uri="{FF2B5EF4-FFF2-40B4-BE49-F238E27FC236}">
                <a16:creationId xmlns:a16="http://schemas.microsoft.com/office/drawing/2014/main" id="{7A1DF94E-C114-0F8E-23BA-9A9B7360105C}"/>
              </a:ext>
            </a:extLst>
          </p:cNvPr>
          <p:cNvPicPr>
            <a:picLocks noChangeAspect="1"/>
          </p:cNvPicPr>
          <p:nvPr/>
        </p:nvPicPr>
        <p:blipFill>
          <a:blip r:embed="rId2"/>
          <a:stretch>
            <a:fillRect/>
          </a:stretch>
        </p:blipFill>
        <p:spPr>
          <a:xfrm>
            <a:off x="161366" y="1721224"/>
            <a:ext cx="11045849" cy="4052461"/>
          </a:xfrm>
          <a:prstGeom prst="rect">
            <a:avLst/>
          </a:prstGeom>
        </p:spPr>
      </p:pic>
      <p:sp>
        <p:nvSpPr>
          <p:cNvPr id="17" name="TextBox 16">
            <a:extLst>
              <a:ext uri="{FF2B5EF4-FFF2-40B4-BE49-F238E27FC236}">
                <a16:creationId xmlns:a16="http://schemas.microsoft.com/office/drawing/2014/main" id="{C3FCA60B-C29E-96CA-DC03-D16FDC916E6B}"/>
              </a:ext>
            </a:extLst>
          </p:cNvPr>
          <p:cNvSpPr txBox="1"/>
          <p:nvPr/>
        </p:nvSpPr>
        <p:spPr>
          <a:xfrm>
            <a:off x="3296705" y="2590801"/>
            <a:ext cx="6517341" cy="369332"/>
          </a:xfrm>
          <a:prstGeom prst="rect">
            <a:avLst/>
          </a:prstGeom>
          <a:noFill/>
        </p:spPr>
        <p:txBody>
          <a:bodyPr wrap="square">
            <a:spAutoFit/>
          </a:bodyPr>
          <a:lstStyle/>
          <a:p>
            <a:r>
              <a:rPr lang="en-IN" dirty="0"/>
              <a:t>## In this dataset we have; ### ROWS = 1308 ### COLUMNS = 13</a:t>
            </a:r>
          </a:p>
        </p:txBody>
      </p:sp>
      <p:sp>
        <p:nvSpPr>
          <p:cNvPr id="19" name="TextBox 18">
            <a:extLst>
              <a:ext uri="{FF2B5EF4-FFF2-40B4-BE49-F238E27FC236}">
                <a16:creationId xmlns:a16="http://schemas.microsoft.com/office/drawing/2014/main" id="{BD19B2BC-4AF6-3EF5-FFB5-12E5BC886A0D}"/>
              </a:ext>
            </a:extLst>
          </p:cNvPr>
          <p:cNvSpPr txBox="1"/>
          <p:nvPr/>
        </p:nvSpPr>
        <p:spPr>
          <a:xfrm>
            <a:off x="3296705" y="2238716"/>
            <a:ext cx="6149788" cy="369332"/>
          </a:xfrm>
          <a:prstGeom prst="rect">
            <a:avLst/>
          </a:prstGeom>
          <a:noFill/>
        </p:spPr>
        <p:txBody>
          <a:bodyPr wrap="square">
            <a:spAutoFit/>
          </a:bodyPr>
          <a:lstStyle/>
          <a:p>
            <a:r>
              <a:rPr lang="en-IN" dirty="0"/>
              <a:t>[</a:t>
            </a:r>
            <a:r>
              <a:rPr lang="en-IN" b="1" u="sng" dirty="0"/>
              <a:t>df.shape</a:t>
            </a:r>
            <a:r>
              <a:rPr lang="en-IN" dirty="0"/>
              <a:t>] # Checking no of rows and no columns.</a:t>
            </a:r>
          </a:p>
        </p:txBody>
      </p:sp>
    </p:spTree>
    <p:extLst>
      <p:ext uri="{BB962C8B-B14F-4D97-AF65-F5344CB8AC3E}">
        <p14:creationId xmlns:p14="http://schemas.microsoft.com/office/powerpoint/2010/main" val="1356363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878617-7E83-AC1C-67CE-5F790AC859C6}"/>
              </a:ext>
            </a:extLst>
          </p:cNvPr>
          <p:cNvSpPr>
            <a:spLocks noGrp="1"/>
          </p:cNvSpPr>
          <p:nvPr>
            <p:ph type="sldNum" sz="quarter" idx="11"/>
          </p:nvPr>
        </p:nvSpPr>
        <p:spPr/>
        <p:txBody>
          <a:bodyPr/>
          <a:lstStyle/>
          <a:p>
            <a:pPr algn="ctr"/>
            <a:fld id="{B67B645E-C5E5-4727-B977-D372A0AA71D9}" type="slidenum">
              <a:rPr lang="en-US" noProof="0" smtClean="0"/>
              <a:pPr algn="ctr"/>
              <a:t>8</a:t>
            </a:fld>
            <a:endParaRPr lang="en-US" noProof="0" dirty="0"/>
          </a:p>
        </p:txBody>
      </p:sp>
      <p:sp>
        <p:nvSpPr>
          <p:cNvPr id="7" name="TextBox 6">
            <a:extLst>
              <a:ext uri="{FF2B5EF4-FFF2-40B4-BE49-F238E27FC236}">
                <a16:creationId xmlns:a16="http://schemas.microsoft.com/office/drawing/2014/main" id="{866A975A-C8EF-DB8D-B4FF-D0A579189237}"/>
              </a:ext>
            </a:extLst>
          </p:cNvPr>
          <p:cNvSpPr txBox="1"/>
          <p:nvPr/>
        </p:nvSpPr>
        <p:spPr>
          <a:xfrm>
            <a:off x="0" y="279539"/>
            <a:ext cx="6096000" cy="646331"/>
          </a:xfrm>
          <a:prstGeom prst="rect">
            <a:avLst/>
          </a:prstGeom>
          <a:noFill/>
        </p:spPr>
        <p:txBody>
          <a:bodyPr wrap="square">
            <a:spAutoFit/>
          </a:bodyPr>
          <a:lstStyle/>
          <a:p>
            <a:r>
              <a:rPr lang="en-IN" dirty="0">
                <a:solidFill>
                  <a:schemeClr val="bg1"/>
                </a:solidFill>
              </a:rPr>
              <a:t>## Descriptive statistical analysis.</a:t>
            </a:r>
          </a:p>
          <a:p>
            <a:r>
              <a:rPr lang="en-IN" dirty="0">
                <a:solidFill>
                  <a:schemeClr val="bg1"/>
                </a:solidFill>
              </a:rPr>
              <a:t>df.describe(include='all')</a:t>
            </a:r>
          </a:p>
        </p:txBody>
      </p:sp>
      <p:sp>
        <p:nvSpPr>
          <p:cNvPr id="10" name="TextBox 9">
            <a:extLst>
              <a:ext uri="{FF2B5EF4-FFF2-40B4-BE49-F238E27FC236}">
                <a16:creationId xmlns:a16="http://schemas.microsoft.com/office/drawing/2014/main" id="{93186815-3D1A-0CF9-EE11-D61C1F89EF0C}"/>
              </a:ext>
            </a:extLst>
          </p:cNvPr>
          <p:cNvSpPr txBox="1"/>
          <p:nvPr/>
        </p:nvSpPr>
        <p:spPr>
          <a:xfrm>
            <a:off x="6586753" y="925870"/>
            <a:ext cx="6517341" cy="923330"/>
          </a:xfrm>
          <a:prstGeom prst="rect">
            <a:avLst/>
          </a:prstGeom>
          <a:noFill/>
        </p:spPr>
        <p:txBody>
          <a:bodyPr wrap="square">
            <a:spAutoFit/>
          </a:bodyPr>
          <a:lstStyle/>
          <a:p>
            <a:r>
              <a:rPr lang="en-IN" dirty="0">
                <a:solidFill>
                  <a:schemeClr val="bg1"/>
                </a:solidFill>
              </a:rPr>
              <a:t>In this dataset we have; </a:t>
            </a:r>
          </a:p>
          <a:p>
            <a:r>
              <a:rPr lang="en-IN" dirty="0">
                <a:solidFill>
                  <a:schemeClr val="bg1"/>
                </a:solidFill>
              </a:rPr>
              <a:t>ROWS = 1308</a:t>
            </a:r>
          </a:p>
          <a:p>
            <a:r>
              <a:rPr lang="en-IN" dirty="0">
                <a:solidFill>
                  <a:schemeClr val="bg1"/>
                </a:solidFill>
              </a:rPr>
              <a:t>COLUMNS = 13</a:t>
            </a:r>
          </a:p>
        </p:txBody>
      </p:sp>
      <p:sp>
        <p:nvSpPr>
          <p:cNvPr id="12" name="TextBox 11">
            <a:extLst>
              <a:ext uri="{FF2B5EF4-FFF2-40B4-BE49-F238E27FC236}">
                <a16:creationId xmlns:a16="http://schemas.microsoft.com/office/drawing/2014/main" id="{42F6F876-0A9F-D679-5D83-A9D67A4E2796}"/>
              </a:ext>
            </a:extLst>
          </p:cNvPr>
          <p:cNvSpPr txBox="1"/>
          <p:nvPr/>
        </p:nvSpPr>
        <p:spPr>
          <a:xfrm>
            <a:off x="6586753" y="279538"/>
            <a:ext cx="6149788" cy="646331"/>
          </a:xfrm>
          <a:prstGeom prst="rect">
            <a:avLst/>
          </a:prstGeom>
          <a:noFill/>
        </p:spPr>
        <p:txBody>
          <a:bodyPr wrap="square">
            <a:spAutoFit/>
          </a:bodyPr>
          <a:lstStyle/>
          <a:p>
            <a:r>
              <a:rPr lang="en-IN" dirty="0"/>
              <a:t> </a:t>
            </a:r>
            <a:r>
              <a:rPr lang="en-IN" dirty="0">
                <a:solidFill>
                  <a:schemeClr val="bg1"/>
                </a:solidFill>
              </a:rPr>
              <a:t># Checking no of rows and no columns.</a:t>
            </a:r>
          </a:p>
          <a:p>
            <a:r>
              <a:rPr lang="en-IN" dirty="0">
                <a:solidFill>
                  <a:schemeClr val="bg1"/>
                </a:solidFill>
              </a:rPr>
              <a:t>[</a:t>
            </a:r>
            <a:r>
              <a:rPr lang="en-IN" b="1" u="sng" dirty="0">
                <a:solidFill>
                  <a:schemeClr val="bg1"/>
                </a:solidFill>
              </a:rPr>
              <a:t>df.shape</a:t>
            </a:r>
            <a:r>
              <a:rPr lang="en-IN" dirty="0">
                <a:solidFill>
                  <a:schemeClr val="bg1"/>
                </a:solidFill>
              </a:rPr>
              <a:t>]</a:t>
            </a:r>
          </a:p>
        </p:txBody>
      </p:sp>
      <p:pic>
        <p:nvPicPr>
          <p:cNvPr id="14" name="Picture 13">
            <a:extLst>
              <a:ext uri="{FF2B5EF4-FFF2-40B4-BE49-F238E27FC236}">
                <a16:creationId xmlns:a16="http://schemas.microsoft.com/office/drawing/2014/main" id="{15FE47F8-F5D2-6172-5B35-71558FEB5690}"/>
              </a:ext>
            </a:extLst>
          </p:cNvPr>
          <p:cNvPicPr>
            <a:picLocks noChangeAspect="1"/>
          </p:cNvPicPr>
          <p:nvPr/>
        </p:nvPicPr>
        <p:blipFill>
          <a:blip r:embed="rId2"/>
          <a:stretch>
            <a:fillRect/>
          </a:stretch>
        </p:blipFill>
        <p:spPr>
          <a:xfrm>
            <a:off x="41569" y="1073259"/>
            <a:ext cx="5346220" cy="210814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6" name="TextBox 15">
            <a:extLst>
              <a:ext uri="{FF2B5EF4-FFF2-40B4-BE49-F238E27FC236}">
                <a16:creationId xmlns:a16="http://schemas.microsoft.com/office/drawing/2014/main" id="{F7F19F2E-F526-4E05-99FB-56A1B87F9266}"/>
              </a:ext>
            </a:extLst>
          </p:cNvPr>
          <p:cNvSpPr txBox="1"/>
          <p:nvPr/>
        </p:nvSpPr>
        <p:spPr>
          <a:xfrm>
            <a:off x="0" y="3307269"/>
            <a:ext cx="6503894" cy="369332"/>
          </a:xfrm>
          <a:prstGeom prst="rect">
            <a:avLst/>
          </a:prstGeom>
          <a:noFill/>
        </p:spPr>
        <p:txBody>
          <a:bodyPr wrap="square">
            <a:spAutoFit/>
          </a:bodyPr>
          <a:lstStyle/>
          <a:p>
            <a:r>
              <a:rPr lang="en-IN" dirty="0">
                <a:solidFill>
                  <a:schemeClr val="bg1"/>
                </a:solidFill>
              </a:rPr>
              <a:t>df.info() </a:t>
            </a:r>
          </a:p>
        </p:txBody>
      </p:sp>
      <p:pic>
        <p:nvPicPr>
          <p:cNvPr id="18" name="Picture 17">
            <a:extLst>
              <a:ext uri="{FF2B5EF4-FFF2-40B4-BE49-F238E27FC236}">
                <a16:creationId xmlns:a16="http://schemas.microsoft.com/office/drawing/2014/main" id="{2DB4B354-60A6-4D9A-B770-8D4F71AC03EC}"/>
              </a:ext>
            </a:extLst>
          </p:cNvPr>
          <p:cNvPicPr>
            <a:picLocks noChangeAspect="1"/>
          </p:cNvPicPr>
          <p:nvPr/>
        </p:nvPicPr>
        <p:blipFill>
          <a:blip r:embed="rId3"/>
          <a:stretch>
            <a:fillRect/>
          </a:stretch>
        </p:blipFill>
        <p:spPr>
          <a:xfrm>
            <a:off x="1631506" y="3307269"/>
            <a:ext cx="2608800" cy="289096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0" name="TextBox 19">
            <a:extLst>
              <a:ext uri="{FF2B5EF4-FFF2-40B4-BE49-F238E27FC236}">
                <a16:creationId xmlns:a16="http://schemas.microsoft.com/office/drawing/2014/main" id="{79551B0E-1378-4C10-A92E-337DD238DD25}"/>
              </a:ext>
            </a:extLst>
          </p:cNvPr>
          <p:cNvSpPr txBox="1"/>
          <p:nvPr/>
        </p:nvSpPr>
        <p:spPr>
          <a:xfrm>
            <a:off x="6586753" y="1942663"/>
            <a:ext cx="6580094" cy="646331"/>
          </a:xfrm>
          <a:prstGeom prst="rect">
            <a:avLst/>
          </a:prstGeom>
          <a:noFill/>
        </p:spPr>
        <p:txBody>
          <a:bodyPr wrap="square">
            <a:spAutoFit/>
          </a:bodyPr>
          <a:lstStyle/>
          <a:p>
            <a:r>
              <a:rPr lang="en-IN" dirty="0">
                <a:solidFill>
                  <a:schemeClr val="bg1"/>
                </a:solidFill>
              </a:rPr>
              <a:t># remove nan values</a:t>
            </a:r>
          </a:p>
          <a:p>
            <a:r>
              <a:rPr lang="en-IN" dirty="0">
                <a:solidFill>
                  <a:schemeClr val="bg1"/>
                </a:solidFill>
              </a:rPr>
              <a:t>df.dropna(inplace=True</a:t>
            </a:r>
            <a:r>
              <a:rPr lang="en-IN" dirty="0"/>
              <a:t>)</a:t>
            </a:r>
          </a:p>
        </p:txBody>
      </p:sp>
      <p:pic>
        <p:nvPicPr>
          <p:cNvPr id="22" name="Picture 21">
            <a:extLst>
              <a:ext uri="{FF2B5EF4-FFF2-40B4-BE49-F238E27FC236}">
                <a16:creationId xmlns:a16="http://schemas.microsoft.com/office/drawing/2014/main" id="{2E889030-8836-D337-A601-AE3034B0BC40}"/>
              </a:ext>
            </a:extLst>
          </p:cNvPr>
          <p:cNvPicPr>
            <a:picLocks noChangeAspect="1"/>
          </p:cNvPicPr>
          <p:nvPr/>
        </p:nvPicPr>
        <p:blipFill>
          <a:blip r:embed="rId4"/>
          <a:srcRect l="4242" t="28950" r="58405" b="27893"/>
          <a:stretch/>
        </p:blipFill>
        <p:spPr>
          <a:xfrm>
            <a:off x="6586753" y="2578251"/>
            <a:ext cx="4144776" cy="335387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227342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6436661" y="332496"/>
            <a:ext cx="5580287" cy="1258052"/>
          </a:xfrm>
        </p:spPr>
        <p:txBody>
          <a:bodyPr/>
          <a:lstStyle/>
          <a:p>
            <a:pPr algn="ctr"/>
            <a:r>
              <a:rPr lang="en-US" dirty="0"/>
              <a:t>Data cleaning &amp; Feature Engineering</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9</a:t>
            </a:fld>
            <a:endParaRPr lang="en-US" dirty="0"/>
          </a:p>
        </p:txBody>
      </p:sp>
      <p:pic>
        <p:nvPicPr>
          <p:cNvPr id="6" name="Picture 5" descr="logo placeholder">
            <a:extLst>
              <a:ext uri="{FF2B5EF4-FFF2-40B4-BE49-F238E27FC236}">
                <a16:creationId xmlns:a16="http://schemas.microsoft.com/office/drawing/2014/main" id="{4B03F0C8-2C7A-40E0-9E0A-A7AFD25D720D}"/>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
        <p:nvSpPr>
          <p:cNvPr id="12" name="TextBox 11">
            <a:extLst>
              <a:ext uri="{FF2B5EF4-FFF2-40B4-BE49-F238E27FC236}">
                <a16:creationId xmlns:a16="http://schemas.microsoft.com/office/drawing/2014/main" id="{6E9AF3E7-2AA9-B91F-F571-DC4F0977E54C}"/>
              </a:ext>
            </a:extLst>
          </p:cNvPr>
          <p:cNvSpPr txBox="1"/>
          <p:nvPr/>
        </p:nvSpPr>
        <p:spPr>
          <a:xfrm>
            <a:off x="6576092" y="1696252"/>
            <a:ext cx="5060336" cy="923330"/>
          </a:xfrm>
          <a:prstGeom prst="rect">
            <a:avLst/>
          </a:prstGeom>
          <a:noFill/>
        </p:spPr>
        <p:txBody>
          <a:bodyPr wrap="square">
            <a:spAutoFit/>
          </a:bodyPr>
          <a:lstStyle/>
          <a:p>
            <a:r>
              <a:rPr lang="en-IN" dirty="0">
                <a:solidFill>
                  <a:schemeClr val="bg1"/>
                </a:solidFill>
              </a:rPr>
              <a:t>## Drop unwanted columns from the dataframe</a:t>
            </a:r>
          </a:p>
          <a:p>
            <a:r>
              <a:rPr lang="en-IN" dirty="0">
                <a:solidFill>
                  <a:schemeClr val="bg1"/>
                </a:solidFill>
              </a:rPr>
              <a:t>df.drop(columns=['Unnamed: 0.1','Unnamed: 0'],axis=1,inplace=True)</a:t>
            </a:r>
          </a:p>
        </p:txBody>
      </p:sp>
      <p:sp>
        <p:nvSpPr>
          <p:cNvPr id="14" name="TextBox 13">
            <a:extLst>
              <a:ext uri="{FF2B5EF4-FFF2-40B4-BE49-F238E27FC236}">
                <a16:creationId xmlns:a16="http://schemas.microsoft.com/office/drawing/2014/main" id="{85ADC13E-F22F-68AD-5CEA-17E9100C93BF}"/>
              </a:ext>
            </a:extLst>
          </p:cNvPr>
          <p:cNvSpPr txBox="1"/>
          <p:nvPr/>
        </p:nvSpPr>
        <p:spPr>
          <a:xfrm>
            <a:off x="6884894" y="3648617"/>
            <a:ext cx="6252882" cy="369332"/>
          </a:xfrm>
          <a:prstGeom prst="rect">
            <a:avLst/>
          </a:prstGeom>
          <a:noFill/>
        </p:spPr>
        <p:txBody>
          <a:bodyPr wrap="square">
            <a:spAutoFit/>
          </a:bodyPr>
          <a:lstStyle/>
          <a:p>
            <a:r>
              <a:rPr lang="en-IN" dirty="0">
                <a:solidFill>
                  <a:schemeClr val="bg1"/>
                </a:solidFill>
              </a:rPr>
              <a:t>## Now, check the data frame again df.head()</a:t>
            </a:r>
          </a:p>
        </p:txBody>
      </p:sp>
      <p:pic>
        <p:nvPicPr>
          <p:cNvPr id="17" name="Picture 16">
            <a:extLst>
              <a:ext uri="{FF2B5EF4-FFF2-40B4-BE49-F238E27FC236}">
                <a16:creationId xmlns:a16="http://schemas.microsoft.com/office/drawing/2014/main" id="{9783EBF9-EB26-28DD-24AB-0C3FB3D1F92D}"/>
              </a:ext>
            </a:extLst>
          </p:cNvPr>
          <p:cNvPicPr>
            <a:picLocks noChangeAspect="1"/>
          </p:cNvPicPr>
          <p:nvPr/>
        </p:nvPicPr>
        <p:blipFill>
          <a:blip r:embed="rId5"/>
          <a:stretch>
            <a:fillRect/>
          </a:stretch>
        </p:blipFill>
        <p:spPr>
          <a:xfrm>
            <a:off x="0" y="887506"/>
            <a:ext cx="6095999" cy="4383741"/>
          </a:xfrm>
          <a:prstGeom prst="rect">
            <a:avLst/>
          </a:prstGeom>
        </p:spPr>
      </p:pic>
      <p:cxnSp>
        <p:nvCxnSpPr>
          <p:cNvPr id="19" name="Connector: Elbow 18">
            <a:extLst>
              <a:ext uri="{FF2B5EF4-FFF2-40B4-BE49-F238E27FC236}">
                <a16:creationId xmlns:a16="http://schemas.microsoft.com/office/drawing/2014/main" id="{73FC640B-B37A-70A9-976B-F748F88E08E0}"/>
              </a:ext>
            </a:extLst>
          </p:cNvPr>
          <p:cNvCxnSpPr>
            <a:cxnSpLocks/>
          </p:cNvCxnSpPr>
          <p:nvPr/>
        </p:nvCxnSpPr>
        <p:spPr>
          <a:xfrm>
            <a:off x="5686585" y="2883006"/>
            <a:ext cx="1272988" cy="950277"/>
          </a:xfrm>
          <a:prstGeom prst="bentConnector3">
            <a:avLst/>
          </a:prstGeom>
          <a:ln>
            <a:solidFill>
              <a:srgbClr val="FF0000"/>
            </a:solidFill>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464720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CB7D79-A330-4BC9-A964-3F617D32A6D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48C5FEF-6CA4-44CC-8E61-9E775B9B7835}">
  <ds:schemaRefs>
    <ds:schemaRef ds:uri="http://schemas.microsoft.com/sharepoint/v3/contenttype/forms"/>
  </ds:schemaRefs>
</ds:datastoreItem>
</file>

<file path=customXml/itemProps3.xml><?xml version="1.0" encoding="utf-8"?>
<ds:datastoreItem xmlns:ds="http://schemas.openxmlformats.org/officeDocument/2006/customXml" ds:itemID="{1B5C6C01-35C7-4561-8BAD-91E4FACA2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tf66835393_wac</Template>
  <TotalTime>0</TotalTime>
  <Words>2535</Words>
  <Application>Microsoft Office PowerPoint</Application>
  <PresentationFormat>Widescreen</PresentationFormat>
  <Paragraphs>262</Paragraphs>
  <Slides>43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Corbel</vt:lpstr>
      <vt:lpstr>Inter</vt:lpstr>
      <vt:lpstr>system-ui</vt:lpstr>
      <vt:lpstr>Office Theme</vt:lpstr>
      <vt:lpstr>LAPTOP PRICE PREDICTION</vt:lpstr>
      <vt:lpstr>What is machine learning</vt:lpstr>
      <vt:lpstr>LAPTOP   PREDICTION MODEL</vt:lpstr>
      <vt:lpstr>   </vt:lpstr>
      <vt:lpstr>PowerPoint Presentation</vt:lpstr>
      <vt:lpstr>Solution We will make a project for Laptop price prediction. </vt:lpstr>
      <vt:lpstr>     Basic Understanding of Laptop Price Prediction Data  </vt:lpstr>
      <vt:lpstr>PowerPoint Presentation</vt:lpstr>
      <vt:lpstr>Data cleaning &amp; Feature Engineering</vt:lpstr>
      <vt:lpstr>PowerPoint Presentation</vt:lpstr>
      <vt:lpstr>PowerPoint Presentation</vt:lpstr>
      <vt:lpstr>Feature Engineering over screen resolution column</vt:lpstr>
      <vt:lpstr>df.sample(10)</vt:lpstr>
      <vt:lpstr>Create two new columns : df['Screen Resolution'].str.split('x',n=1,expand=True) ## Creating two new columns ..x_res,y_res  df['X_res'] = new[0] df['Y_res'] = new[1]</vt:lpstr>
      <vt:lpstr>df.head()</vt:lpstr>
      <vt:lpstr>PowerPoint Presentation</vt:lpstr>
      <vt:lpstr>PowerPoint Presentation</vt:lpstr>
      <vt:lpstr>PowerPoint Presentation</vt:lpstr>
      <vt:lpstr>Now  we  will  focus on  cpu and gpu cpu</vt:lpstr>
      <vt:lpstr>Gpu</vt:lpstr>
      <vt:lpstr> Now we will focus on memory</vt:lpstr>
      <vt:lpstr> Operating system</vt:lpstr>
      <vt:lpstr>EDA of Laptop Price Prediction Dataset </vt:lpstr>
      <vt:lpstr>Treating outliers</vt:lpstr>
      <vt:lpstr>Treating outliers</vt:lpstr>
      <vt:lpstr>Treating outliers</vt:lpstr>
      <vt:lpstr>PRICE ANALYSIS</vt:lpstr>
      <vt:lpstr>PRICE ANALYSIS</vt:lpstr>
      <vt:lpstr>PRICE ANALYSIS</vt:lpstr>
      <vt:lpstr>PRICE ANALYSIS</vt:lpstr>
      <vt:lpstr>MACHINE LEARNING : Model Training &amp; Model Testing </vt:lpstr>
      <vt:lpstr>MODEL TRAINING </vt:lpstr>
      <vt:lpstr>Machine Learning Modeling for Laptop Price Prediction </vt:lpstr>
      <vt:lpstr>Implement Pipeline for training and testing</vt:lpstr>
      <vt:lpstr>RANDOM FOREST </vt:lpstr>
      <vt:lpstr>LINEAR REGRESSION </vt:lpstr>
      <vt:lpstr>STACKING</vt:lpstr>
      <vt:lpstr>CONCLUSION</vt:lpstr>
      <vt:lpstr>Questions to Explore:</vt:lpstr>
      <vt:lpstr>Create GUI of Laptop Price Prediction Mode</vt:lpstr>
      <vt:lpstr>Define the input components for the interface</vt:lpstr>
      <vt:lpstr>Laptop Prediction GUI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2024-09-06T06:17:28Z</dcterms:created>
  <dcterms:modified xsi:type="dcterms:W3CDTF">2024-09-06T20:36:22Z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